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6" r:id="rId2"/>
    <p:sldId id="257" r:id="rId3"/>
    <p:sldId id="258" r:id="rId4"/>
    <p:sldId id="259" r:id="rId5"/>
    <p:sldId id="260" r:id="rId6"/>
    <p:sldId id="261" r:id="rId7"/>
    <p:sldId id="309" r:id="rId8"/>
    <p:sldId id="307" r:id="rId9"/>
    <p:sldId id="317" r:id="rId10"/>
    <p:sldId id="318" r:id="rId11"/>
    <p:sldId id="262" r:id="rId12"/>
    <p:sldId id="311" r:id="rId13"/>
    <p:sldId id="263" r:id="rId14"/>
    <p:sldId id="264" r:id="rId15"/>
    <p:sldId id="265" r:id="rId16"/>
    <p:sldId id="266" r:id="rId17"/>
    <p:sldId id="270" r:id="rId18"/>
    <p:sldId id="271" r:id="rId19"/>
    <p:sldId id="272" r:id="rId20"/>
    <p:sldId id="321" r:id="rId21"/>
    <p:sldId id="323" r:id="rId22"/>
    <p:sldId id="324" r:id="rId23"/>
    <p:sldId id="267" r:id="rId24"/>
    <p:sldId id="348" r:id="rId25"/>
    <p:sldId id="297" r:id="rId26"/>
    <p:sldId id="312" r:id="rId27"/>
    <p:sldId id="313" r:id="rId28"/>
    <p:sldId id="325" r:id="rId29"/>
    <p:sldId id="326" r:id="rId30"/>
    <p:sldId id="327" r:id="rId31"/>
    <p:sldId id="328" r:id="rId32"/>
    <p:sldId id="329" r:id="rId33"/>
    <p:sldId id="330" r:id="rId34"/>
    <p:sldId id="331" r:id="rId35"/>
    <p:sldId id="332" r:id="rId36"/>
    <p:sldId id="333" r:id="rId37"/>
    <p:sldId id="334" r:id="rId38"/>
    <p:sldId id="335" r:id="rId39"/>
    <p:sldId id="337" r:id="rId40"/>
    <p:sldId id="338" r:id="rId41"/>
    <p:sldId id="339" r:id="rId42"/>
    <p:sldId id="340" r:id="rId43"/>
    <p:sldId id="341" r:id="rId44"/>
    <p:sldId id="343" r:id="rId45"/>
    <p:sldId id="344" r:id="rId46"/>
    <p:sldId id="345" r:id="rId47"/>
    <p:sldId id="347" r:id="rId48"/>
    <p:sldId id="314" r:id="rId49"/>
    <p:sldId id="288" r:id="rId50"/>
    <p:sldId id="289" r:id="rId51"/>
    <p:sldId id="293" r:id="rId52"/>
    <p:sldId id="294" r:id="rId53"/>
    <p:sldId id="282" r:id="rId54"/>
    <p:sldId id="283" r:id="rId55"/>
    <p:sldId id="284" r:id="rId56"/>
    <p:sldId id="299" r:id="rId57"/>
    <p:sldId id="300" r:id="rId58"/>
    <p:sldId id="308" r:id="rId59"/>
    <p:sldId id="301" r:id="rId60"/>
    <p:sldId id="304" r:id="rId61"/>
    <p:sldId id="305" r:id="rId62"/>
    <p:sldId id="306" r:id="rId63"/>
    <p:sldId id="302" r:id="rId64"/>
    <p:sldId id="280" r:id="rId65"/>
    <p:sldId id="298"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11" autoAdjust="0"/>
    <p:restoredTop sz="84446" autoAdjust="0"/>
  </p:normalViewPr>
  <p:slideViewPr>
    <p:cSldViewPr>
      <p:cViewPr varScale="1">
        <p:scale>
          <a:sx n="88" d="100"/>
          <a:sy n="88" d="100"/>
        </p:scale>
        <p:origin x="48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518D2A-DFCE-40C8-AF9E-999CD1B110F9}" type="doc">
      <dgm:prSet loTypeId="urn:microsoft.com/office/officeart/2005/8/layout/venn2" loCatId="relationship" qsTypeId="urn:microsoft.com/office/officeart/2005/8/quickstyle/simple1" qsCatId="simple" csTypeId="urn:microsoft.com/office/officeart/2005/8/colors/accent1_5" csCatId="accent1" phldr="1"/>
      <dgm:spPr/>
      <dgm:t>
        <a:bodyPr/>
        <a:lstStyle/>
        <a:p>
          <a:endParaRPr lang="zh-CN" altLang="en-US"/>
        </a:p>
      </dgm:t>
    </dgm:pt>
    <dgm:pt modelId="{D38ED969-8219-46A0-8191-6F95BF3A666E}">
      <dgm:prSet phldrT="[文本]" custT="1"/>
      <dgm:spPr/>
      <dgm:t>
        <a:bodyPr/>
        <a:lstStyle/>
        <a:p>
          <a:r>
            <a:rPr lang="zh-CN" altLang="en-US" sz="1200" dirty="0">
              <a:latin typeface="微软雅黑" pitchFamily="34" charset="-122"/>
              <a:ea typeface="微软雅黑" pitchFamily="34" charset="-122"/>
            </a:rPr>
            <a:t>品牌</a:t>
          </a:r>
        </a:p>
      </dgm:t>
    </dgm:pt>
    <dgm:pt modelId="{1B33044F-5EF0-4171-8B89-A7E159A2E878}" type="parTrans" cxnId="{06E805C6-8F82-4A9A-A6BC-D13455405E9C}">
      <dgm:prSet/>
      <dgm:spPr/>
      <dgm:t>
        <a:bodyPr/>
        <a:lstStyle/>
        <a:p>
          <a:endParaRPr lang="zh-CN" altLang="en-US"/>
        </a:p>
      </dgm:t>
    </dgm:pt>
    <dgm:pt modelId="{4D50AD44-ACBA-4D23-87E6-E8050CF1B0E7}" type="sibTrans" cxnId="{06E805C6-8F82-4A9A-A6BC-D13455405E9C}">
      <dgm:prSet/>
      <dgm:spPr/>
      <dgm:t>
        <a:bodyPr/>
        <a:lstStyle/>
        <a:p>
          <a:endParaRPr lang="zh-CN" altLang="en-US"/>
        </a:p>
      </dgm:t>
    </dgm:pt>
    <dgm:pt modelId="{BFCB9083-2521-499C-8AE2-F6F7A5C37BE4}">
      <dgm:prSet phldrT="[文本]" custT="1"/>
      <dgm:spPr/>
      <dgm:t>
        <a:bodyPr/>
        <a:lstStyle/>
        <a:p>
          <a:r>
            <a:rPr lang="zh-CN" altLang="en-US" sz="1200" dirty="0">
              <a:latin typeface="微软雅黑" pitchFamily="34" charset="-122"/>
              <a:ea typeface="微软雅黑" pitchFamily="34" charset="-122"/>
            </a:rPr>
            <a:t>视觉</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设计</a:t>
          </a:r>
        </a:p>
      </dgm:t>
    </dgm:pt>
    <dgm:pt modelId="{FC315360-8F87-4864-A50F-1A8D36360117}" type="parTrans" cxnId="{5988F582-D200-4C8B-8650-1FD88EBE9A23}">
      <dgm:prSet/>
      <dgm:spPr/>
      <dgm:t>
        <a:bodyPr/>
        <a:lstStyle/>
        <a:p>
          <a:endParaRPr lang="zh-CN" altLang="en-US"/>
        </a:p>
      </dgm:t>
    </dgm:pt>
    <dgm:pt modelId="{29675259-AD66-4E0A-B955-DCCD203729EB}" type="sibTrans" cxnId="{5988F582-D200-4C8B-8650-1FD88EBE9A23}">
      <dgm:prSet/>
      <dgm:spPr/>
      <dgm:t>
        <a:bodyPr/>
        <a:lstStyle/>
        <a:p>
          <a:endParaRPr lang="zh-CN" altLang="en-US"/>
        </a:p>
      </dgm:t>
    </dgm:pt>
    <dgm:pt modelId="{5BD6E893-7690-40A3-9A74-701A762D480B}">
      <dgm:prSet phldrT="[文本]" custT="1"/>
      <dgm:spPr/>
      <dgm:t>
        <a:bodyPr/>
        <a:lstStyle/>
        <a:p>
          <a:r>
            <a:rPr lang="zh-CN" altLang="en-US" sz="1200" dirty="0">
              <a:latin typeface="微软雅黑" pitchFamily="34" charset="-122"/>
              <a:ea typeface="微软雅黑" pitchFamily="34" charset="-122"/>
            </a:rPr>
            <a:t>交互</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设计</a:t>
          </a:r>
        </a:p>
      </dgm:t>
    </dgm:pt>
    <dgm:pt modelId="{1D62A596-9DFD-4775-80B1-7847F6E3108E}" type="parTrans" cxnId="{ECEDB27B-462A-4CAA-AFFA-7132958D89A8}">
      <dgm:prSet/>
      <dgm:spPr/>
      <dgm:t>
        <a:bodyPr/>
        <a:lstStyle/>
        <a:p>
          <a:endParaRPr lang="zh-CN" altLang="en-US"/>
        </a:p>
      </dgm:t>
    </dgm:pt>
    <dgm:pt modelId="{BC311246-F049-43C2-998D-2FDB78B73D3C}" type="sibTrans" cxnId="{ECEDB27B-462A-4CAA-AFFA-7132958D89A8}">
      <dgm:prSet/>
      <dgm:spPr/>
      <dgm:t>
        <a:bodyPr/>
        <a:lstStyle/>
        <a:p>
          <a:endParaRPr lang="zh-CN" altLang="en-US"/>
        </a:p>
      </dgm:t>
    </dgm:pt>
    <dgm:pt modelId="{051FC86C-4B04-4608-9599-1A43E1596239}">
      <dgm:prSet phldrT="[文本]" custT="1"/>
      <dgm:spPr/>
      <dgm:t>
        <a:bodyPr/>
        <a:lstStyle/>
        <a:p>
          <a:r>
            <a:rPr lang="zh-CN" altLang="en-US" sz="1200" dirty="0">
              <a:latin typeface="微软雅黑" pitchFamily="34" charset="-122"/>
              <a:ea typeface="微软雅黑" pitchFamily="34" charset="-122"/>
            </a:rPr>
            <a:t>功能</a:t>
          </a:r>
          <a:endParaRPr lang="en-US" altLang="zh-CN" sz="1200" dirty="0">
            <a:latin typeface="微软雅黑" pitchFamily="34" charset="-122"/>
            <a:ea typeface="微软雅黑" pitchFamily="34" charset="-122"/>
          </a:endParaRPr>
        </a:p>
        <a:p>
          <a:r>
            <a:rPr lang="zh-CN" altLang="en-US" sz="1200" dirty="0">
              <a:latin typeface="微软雅黑" pitchFamily="34" charset="-122"/>
              <a:ea typeface="微软雅黑" pitchFamily="34" charset="-122"/>
            </a:rPr>
            <a:t>设计</a:t>
          </a:r>
        </a:p>
      </dgm:t>
    </dgm:pt>
    <dgm:pt modelId="{566DE197-A5CA-421E-8ABE-540F48FC3793}" type="parTrans" cxnId="{C215DF59-1651-4318-AD30-E1D5DD9E39DE}">
      <dgm:prSet/>
      <dgm:spPr/>
      <dgm:t>
        <a:bodyPr/>
        <a:lstStyle/>
        <a:p>
          <a:endParaRPr lang="zh-CN" altLang="en-US"/>
        </a:p>
      </dgm:t>
    </dgm:pt>
    <dgm:pt modelId="{65FBDB93-431F-4FE3-9917-7A47F8D7DFAA}" type="sibTrans" cxnId="{C215DF59-1651-4318-AD30-E1D5DD9E39DE}">
      <dgm:prSet/>
      <dgm:spPr/>
      <dgm:t>
        <a:bodyPr/>
        <a:lstStyle/>
        <a:p>
          <a:endParaRPr lang="zh-CN" altLang="en-US"/>
        </a:p>
      </dgm:t>
    </dgm:pt>
    <dgm:pt modelId="{DC4A86B3-D054-4606-B499-E1B14E47309A}" type="pres">
      <dgm:prSet presAssocID="{71518D2A-DFCE-40C8-AF9E-999CD1B110F9}" presName="Name0" presStyleCnt="0">
        <dgm:presLayoutVars>
          <dgm:chMax val="7"/>
          <dgm:resizeHandles val="exact"/>
        </dgm:presLayoutVars>
      </dgm:prSet>
      <dgm:spPr/>
    </dgm:pt>
    <dgm:pt modelId="{A9C622D6-8C45-4EDA-889F-509C02A962E8}" type="pres">
      <dgm:prSet presAssocID="{71518D2A-DFCE-40C8-AF9E-999CD1B110F9}" presName="comp1" presStyleCnt="0"/>
      <dgm:spPr/>
    </dgm:pt>
    <dgm:pt modelId="{456CAA48-7A3F-4BD9-9E5A-7004F9667041}" type="pres">
      <dgm:prSet presAssocID="{71518D2A-DFCE-40C8-AF9E-999CD1B110F9}" presName="circle1" presStyleLbl="node1" presStyleIdx="0" presStyleCnt="4"/>
      <dgm:spPr/>
    </dgm:pt>
    <dgm:pt modelId="{FE686007-1422-46F0-AB3C-E58E2CF95964}" type="pres">
      <dgm:prSet presAssocID="{71518D2A-DFCE-40C8-AF9E-999CD1B110F9}" presName="c1text" presStyleLbl="node1" presStyleIdx="0" presStyleCnt="4">
        <dgm:presLayoutVars>
          <dgm:bulletEnabled val="1"/>
        </dgm:presLayoutVars>
      </dgm:prSet>
      <dgm:spPr/>
    </dgm:pt>
    <dgm:pt modelId="{9C61B8D1-6603-4B81-A1C4-143A81CF4434}" type="pres">
      <dgm:prSet presAssocID="{71518D2A-DFCE-40C8-AF9E-999CD1B110F9}" presName="comp2" presStyleCnt="0"/>
      <dgm:spPr/>
    </dgm:pt>
    <dgm:pt modelId="{43BD044D-A56B-49EE-80A6-440D0E30FCEC}" type="pres">
      <dgm:prSet presAssocID="{71518D2A-DFCE-40C8-AF9E-999CD1B110F9}" presName="circle2" presStyleLbl="node1" presStyleIdx="1" presStyleCnt="4"/>
      <dgm:spPr/>
    </dgm:pt>
    <dgm:pt modelId="{9817BD88-D68F-497F-A32D-CC2A4A8613A3}" type="pres">
      <dgm:prSet presAssocID="{71518D2A-DFCE-40C8-AF9E-999CD1B110F9}" presName="c2text" presStyleLbl="node1" presStyleIdx="1" presStyleCnt="4">
        <dgm:presLayoutVars>
          <dgm:bulletEnabled val="1"/>
        </dgm:presLayoutVars>
      </dgm:prSet>
      <dgm:spPr/>
    </dgm:pt>
    <dgm:pt modelId="{BABE34B0-245D-4D28-A9EB-30A69CDCC64C}" type="pres">
      <dgm:prSet presAssocID="{71518D2A-DFCE-40C8-AF9E-999CD1B110F9}" presName="comp3" presStyleCnt="0"/>
      <dgm:spPr/>
    </dgm:pt>
    <dgm:pt modelId="{587916D2-A057-4477-A9C4-1DDCDDC73739}" type="pres">
      <dgm:prSet presAssocID="{71518D2A-DFCE-40C8-AF9E-999CD1B110F9}" presName="circle3" presStyleLbl="node1" presStyleIdx="2" presStyleCnt="4"/>
      <dgm:spPr/>
    </dgm:pt>
    <dgm:pt modelId="{256E8BB9-DD21-43BA-819F-36751C41B5A9}" type="pres">
      <dgm:prSet presAssocID="{71518D2A-DFCE-40C8-AF9E-999CD1B110F9}" presName="c3text" presStyleLbl="node1" presStyleIdx="2" presStyleCnt="4">
        <dgm:presLayoutVars>
          <dgm:bulletEnabled val="1"/>
        </dgm:presLayoutVars>
      </dgm:prSet>
      <dgm:spPr/>
    </dgm:pt>
    <dgm:pt modelId="{9855AD0A-7155-4B6B-9FB8-18076F70690B}" type="pres">
      <dgm:prSet presAssocID="{71518D2A-DFCE-40C8-AF9E-999CD1B110F9}" presName="comp4" presStyleCnt="0"/>
      <dgm:spPr/>
    </dgm:pt>
    <dgm:pt modelId="{C04D94A3-7E03-4FB6-B561-034419BE319E}" type="pres">
      <dgm:prSet presAssocID="{71518D2A-DFCE-40C8-AF9E-999CD1B110F9}" presName="circle4" presStyleLbl="node1" presStyleIdx="3" presStyleCnt="4"/>
      <dgm:spPr/>
    </dgm:pt>
    <dgm:pt modelId="{71722029-A4EE-4D5E-BA81-257F229FBBAC}" type="pres">
      <dgm:prSet presAssocID="{71518D2A-DFCE-40C8-AF9E-999CD1B110F9}" presName="c4text" presStyleLbl="node1" presStyleIdx="3" presStyleCnt="4">
        <dgm:presLayoutVars>
          <dgm:bulletEnabled val="1"/>
        </dgm:presLayoutVars>
      </dgm:prSet>
      <dgm:spPr/>
    </dgm:pt>
  </dgm:ptLst>
  <dgm:cxnLst>
    <dgm:cxn modelId="{7FFEBE09-98B5-497B-8482-DD952684A6EF}" type="presOf" srcId="{BFCB9083-2521-499C-8AE2-F6F7A5C37BE4}" destId="{43BD044D-A56B-49EE-80A6-440D0E30FCEC}" srcOrd="0" destOrd="0" presId="urn:microsoft.com/office/officeart/2005/8/layout/venn2"/>
    <dgm:cxn modelId="{7E801528-16D3-4B1A-B068-7F2090A84895}" type="presOf" srcId="{BFCB9083-2521-499C-8AE2-F6F7A5C37BE4}" destId="{9817BD88-D68F-497F-A32D-CC2A4A8613A3}" srcOrd="1" destOrd="0" presId="urn:microsoft.com/office/officeart/2005/8/layout/venn2"/>
    <dgm:cxn modelId="{A4B9D437-1598-4682-9360-3D413A24FE12}" type="presOf" srcId="{5BD6E893-7690-40A3-9A74-701A762D480B}" destId="{587916D2-A057-4477-A9C4-1DDCDDC73739}" srcOrd="0" destOrd="0" presId="urn:microsoft.com/office/officeart/2005/8/layout/venn2"/>
    <dgm:cxn modelId="{9751CD3F-FA97-4D90-922F-9BD5F7743140}" type="presOf" srcId="{D38ED969-8219-46A0-8191-6F95BF3A666E}" destId="{456CAA48-7A3F-4BD9-9E5A-7004F9667041}" srcOrd="0" destOrd="0" presId="urn:microsoft.com/office/officeart/2005/8/layout/venn2"/>
    <dgm:cxn modelId="{4905014C-FE95-479A-935C-47E3C3EAE7E9}" type="presOf" srcId="{D38ED969-8219-46A0-8191-6F95BF3A666E}" destId="{FE686007-1422-46F0-AB3C-E58E2CF95964}" srcOrd="1" destOrd="0" presId="urn:microsoft.com/office/officeart/2005/8/layout/venn2"/>
    <dgm:cxn modelId="{C215DF59-1651-4318-AD30-E1D5DD9E39DE}" srcId="{71518D2A-DFCE-40C8-AF9E-999CD1B110F9}" destId="{051FC86C-4B04-4608-9599-1A43E1596239}" srcOrd="3" destOrd="0" parTransId="{566DE197-A5CA-421E-8ABE-540F48FC3793}" sibTransId="{65FBDB93-431F-4FE3-9917-7A47F8D7DFAA}"/>
    <dgm:cxn modelId="{65827C5B-362F-4995-9B8B-234E438CF9CE}" type="presOf" srcId="{051FC86C-4B04-4608-9599-1A43E1596239}" destId="{71722029-A4EE-4D5E-BA81-257F229FBBAC}" srcOrd="1" destOrd="0" presId="urn:microsoft.com/office/officeart/2005/8/layout/venn2"/>
    <dgm:cxn modelId="{ECEDB27B-462A-4CAA-AFFA-7132958D89A8}" srcId="{71518D2A-DFCE-40C8-AF9E-999CD1B110F9}" destId="{5BD6E893-7690-40A3-9A74-701A762D480B}" srcOrd="2" destOrd="0" parTransId="{1D62A596-9DFD-4775-80B1-7847F6E3108E}" sibTransId="{BC311246-F049-43C2-998D-2FDB78B73D3C}"/>
    <dgm:cxn modelId="{5988F582-D200-4C8B-8650-1FD88EBE9A23}" srcId="{71518D2A-DFCE-40C8-AF9E-999CD1B110F9}" destId="{BFCB9083-2521-499C-8AE2-F6F7A5C37BE4}" srcOrd="1" destOrd="0" parTransId="{FC315360-8F87-4864-A50F-1A8D36360117}" sibTransId="{29675259-AD66-4E0A-B955-DCCD203729EB}"/>
    <dgm:cxn modelId="{A75F9B9C-B798-46DC-9559-DF67891576A0}" type="presOf" srcId="{051FC86C-4B04-4608-9599-1A43E1596239}" destId="{C04D94A3-7E03-4FB6-B561-034419BE319E}" srcOrd="0" destOrd="0" presId="urn:microsoft.com/office/officeart/2005/8/layout/venn2"/>
    <dgm:cxn modelId="{06E805C6-8F82-4A9A-A6BC-D13455405E9C}" srcId="{71518D2A-DFCE-40C8-AF9E-999CD1B110F9}" destId="{D38ED969-8219-46A0-8191-6F95BF3A666E}" srcOrd="0" destOrd="0" parTransId="{1B33044F-5EF0-4171-8B89-A7E159A2E878}" sibTransId="{4D50AD44-ACBA-4D23-87E6-E8050CF1B0E7}"/>
    <dgm:cxn modelId="{61356AD0-16BC-420C-8C09-F4586B5098A0}" type="presOf" srcId="{5BD6E893-7690-40A3-9A74-701A762D480B}" destId="{256E8BB9-DD21-43BA-819F-36751C41B5A9}" srcOrd="1" destOrd="0" presId="urn:microsoft.com/office/officeart/2005/8/layout/venn2"/>
    <dgm:cxn modelId="{137653DA-EFEC-4778-8D3D-005F72522D63}" type="presOf" srcId="{71518D2A-DFCE-40C8-AF9E-999CD1B110F9}" destId="{DC4A86B3-D054-4606-B499-E1B14E47309A}" srcOrd="0" destOrd="0" presId="urn:microsoft.com/office/officeart/2005/8/layout/venn2"/>
    <dgm:cxn modelId="{AFF78285-F550-4A19-ACCC-E7C17E47E129}" type="presParOf" srcId="{DC4A86B3-D054-4606-B499-E1B14E47309A}" destId="{A9C622D6-8C45-4EDA-889F-509C02A962E8}" srcOrd="0" destOrd="0" presId="urn:microsoft.com/office/officeart/2005/8/layout/venn2"/>
    <dgm:cxn modelId="{D7FF853A-38F4-4E29-8AEE-DC5D5F30FA11}" type="presParOf" srcId="{A9C622D6-8C45-4EDA-889F-509C02A962E8}" destId="{456CAA48-7A3F-4BD9-9E5A-7004F9667041}" srcOrd="0" destOrd="0" presId="urn:microsoft.com/office/officeart/2005/8/layout/venn2"/>
    <dgm:cxn modelId="{E12CC85F-471E-4A13-B274-A3D3F9BE9954}" type="presParOf" srcId="{A9C622D6-8C45-4EDA-889F-509C02A962E8}" destId="{FE686007-1422-46F0-AB3C-E58E2CF95964}" srcOrd="1" destOrd="0" presId="urn:microsoft.com/office/officeart/2005/8/layout/venn2"/>
    <dgm:cxn modelId="{4B957032-C025-4203-B546-38157FE69A2E}" type="presParOf" srcId="{DC4A86B3-D054-4606-B499-E1B14E47309A}" destId="{9C61B8D1-6603-4B81-A1C4-143A81CF4434}" srcOrd="1" destOrd="0" presId="urn:microsoft.com/office/officeart/2005/8/layout/venn2"/>
    <dgm:cxn modelId="{AA544B85-BF07-46D0-BCA0-04549FBB3DDA}" type="presParOf" srcId="{9C61B8D1-6603-4B81-A1C4-143A81CF4434}" destId="{43BD044D-A56B-49EE-80A6-440D0E30FCEC}" srcOrd="0" destOrd="0" presId="urn:microsoft.com/office/officeart/2005/8/layout/venn2"/>
    <dgm:cxn modelId="{8DD52D3F-829B-4FAD-BF55-8FFB7EDBCBFC}" type="presParOf" srcId="{9C61B8D1-6603-4B81-A1C4-143A81CF4434}" destId="{9817BD88-D68F-497F-A32D-CC2A4A8613A3}" srcOrd="1" destOrd="0" presId="urn:microsoft.com/office/officeart/2005/8/layout/venn2"/>
    <dgm:cxn modelId="{23AB3641-F774-4783-A6ED-3F14EC3FBC22}" type="presParOf" srcId="{DC4A86B3-D054-4606-B499-E1B14E47309A}" destId="{BABE34B0-245D-4D28-A9EB-30A69CDCC64C}" srcOrd="2" destOrd="0" presId="urn:microsoft.com/office/officeart/2005/8/layout/venn2"/>
    <dgm:cxn modelId="{03F71825-DA21-4DF2-BA0F-EC04999A7815}" type="presParOf" srcId="{BABE34B0-245D-4D28-A9EB-30A69CDCC64C}" destId="{587916D2-A057-4477-A9C4-1DDCDDC73739}" srcOrd="0" destOrd="0" presId="urn:microsoft.com/office/officeart/2005/8/layout/venn2"/>
    <dgm:cxn modelId="{A955E7C4-427A-49A9-AB10-0A74D2F70003}" type="presParOf" srcId="{BABE34B0-245D-4D28-A9EB-30A69CDCC64C}" destId="{256E8BB9-DD21-43BA-819F-36751C41B5A9}" srcOrd="1" destOrd="0" presId="urn:microsoft.com/office/officeart/2005/8/layout/venn2"/>
    <dgm:cxn modelId="{6795A876-CCAF-4685-BC50-AC58690F11BA}" type="presParOf" srcId="{DC4A86B3-D054-4606-B499-E1B14E47309A}" destId="{9855AD0A-7155-4B6B-9FB8-18076F70690B}" srcOrd="3" destOrd="0" presId="urn:microsoft.com/office/officeart/2005/8/layout/venn2"/>
    <dgm:cxn modelId="{D4DDAEDB-3EA8-4E4B-910A-D32198634FD2}" type="presParOf" srcId="{9855AD0A-7155-4B6B-9FB8-18076F70690B}" destId="{C04D94A3-7E03-4FB6-B561-034419BE319E}" srcOrd="0" destOrd="0" presId="urn:microsoft.com/office/officeart/2005/8/layout/venn2"/>
    <dgm:cxn modelId="{33AFF3AD-92B9-49C0-81C5-314EAE0EEAF0}" type="presParOf" srcId="{9855AD0A-7155-4B6B-9FB8-18076F70690B}" destId="{71722029-A4EE-4D5E-BA81-257F229FBBAC}"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518D2A-DFCE-40C8-AF9E-999CD1B110F9}"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zh-CN" altLang="en-US"/>
        </a:p>
      </dgm:t>
    </dgm:pt>
    <dgm:pt modelId="{D38ED969-8219-46A0-8191-6F95BF3A666E}">
      <dgm:prSet phldrT="[文本]" custT="1"/>
      <dgm:spPr/>
      <dgm:t>
        <a:bodyPr/>
        <a:lstStyle/>
        <a:p>
          <a:r>
            <a:rPr lang="zh-CN" altLang="en-US" sz="1200" dirty="0">
              <a:latin typeface="微软雅黑" pitchFamily="34" charset="-122"/>
              <a:ea typeface="微软雅黑" pitchFamily="34" charset="-122"/>
            </a:rPr>
            <a:t>一直用</a:t>
          </a:r>
        </a:p>
      </dgm:t>
    </dgm:pt>
    <dgm:pt modelId="{1B33044F-5EF0-4171-8B89-A7E159A2E878}" type="parTrans" cxnId="{06E805C6-8F82-4A9A-A6BC-D13455405E9C}">
      <dgm:prSet/>
      <dgm:spPr/>
      <dgm:t>
        <a:bodyPr/>
        <a:lstStyle/>
        <a:p>
          <a:endParaRPr lang="zh-CN" altLang="en-US"/>
        </a:p>
      </dgm:t>
    </dgm:pt>
    <dgm:pt modelId="{4D50AD44-ACBA-4D23-87E6-E8050CF1B0E7}" type="sibTrans" cxnId="{06E805C6-8F82-4A9A-A6BC-D13455405E9C}">
      <dgm:prSet/>
      <dgm:spPr/>
      <dgm:t>
        <a:bodyPr/>
        <a:lstStyle/>
        <a:p>
          <a:endParaRPr lang="zh-CN" altLang="en-US"/>
        </a:p>
      </dgm:t>
    </dgm:pt>
    <dgm:pt modelId="{BFCB9083-2521-499C-8AE2-F6F7A5C37BE4}">
      <dgm:prSet phldrT="[文本]" custT="1"/>
      <dgm:spPr/>
      <dgm:t>
        <a:bodyPr/>
        <a:lstStyle/>
        <a:p>
          <a:r>
            <a:rPr lang="zh-CN" altLang="en-US" sz="1200" dirty="0">
              <a:latin typeface="微软雅黑" pitchFamily="34" charset="-122"/>
              <a:ea typeface="微软雅黑" pitchFamily="34" charset="-122"/>
            </a:rPr>
            <a:t>喜欢用</a:t>
          </a:r>
        </a:p>
      </dgm:t>
    </dgm:pt>
    <dgm:pt modelId="{FC315360-8F87-4864-A50F-1A8D36360117}" type="parTrans" cxnId="{5988F582-D200-4C8B-8650-1FD88EBE9A23}">
      <dgm:prSet/>
      <dgm:spPr/>
      <dgm:t>
        <a:bodyPr/>
        <a:lstStyle/>
        <a:p>
          <a:endParaRPr lang="zh-CN" altLang="en-US"/>
        </a:p>
      </dgm:t>
    </dgm:pt>
    <dgm:pt modelId="{29675259-AD66-4E0A-B955-DCCD203729EB}" type="sibTrans" cxnId="{5988F582-D200-4C8B-8650-1FD88EBE9A23}">
      <dgm:prSet/>
      <dgm:spPr/>
      <dgm:t>
        <a:bodyPr/>
        <a:lstStyle/>
        <a:p>
          <a:endParaRPr lang="zh-CN" altLang="en-US"/>
        </a:p>
      </dgm:t>
    </dgm:pt>
    <dgm:pt modelId="{5BD6E893-7690-40A3-9A74-701A762D480B}">
      <dgm:prSet phldrT="[文本]" custT="1"/>
      <dgm:spPr/>
      <dgm:t>
        <a:bodyPr/>
        <a:lstStyle/>
        <a:p>
          <a:r>
            <a:rPr lang="zh-CN" altLang="en-US" sz="1200" dirty="0">
              <a:latin typeface="微软雅黑" pitchFamily="34" charset="-122"/>
              <a:ea typeface="微软雅黑" pitchFamily="34" charset="-122"/>
            </a:rPr>
            <a:t>好用</a:t>
          </a:r>
        </a:p>
      </dgm:t>
    </dgm:pt>
    <dgm:pt modelId="{1D62A596-9DFD-4775-80B1-7847F6E3108E}" type="parTrans" cxnId="{ECEDB27B-462A-4CAA-AFFA-7132958D89A8}">
      <dgm:prSet/>
      <dgm:spPr/>
      <dgm:t>
        <a:bodyPr/>
        <a:lstStyle/>
        <a:p>
          <a:endParaRPr lang="zh-CN" altLang="en-US"/>
        </a:p>
      </dgm:t>
    </dgm:pt>
    <dgm:pt modelId="{BC311246-F049-43C2-998D-2FDB78B73D3C}" type="sibTrans" cxnId="{ECEDB27B-462A-4CAA-AFFA-7132958D89A8}">
      <dgm:prSet/>
      <dgm:spPr/>
      <dgm:t>
        <a:bodyPr/>
        <a:lstStyle/>
        <a:p>
          <a:endParaRPr lang="zh-CN" altLang="en-US"/>
        </a:p>
      </dgm:t>
    </dgm:pt>
    <dgm:pt modelId="{051FC86C-4B04-4608-9599-1A43E1596239}">
      <dgm:prSet phldrT="[文本]" custT="1"/>
      <dgm:spPr/>
      <dgm:t>
        <a:bodyPr/>
        <a:lstStyle/>
        <a:p>
          <a:r>
            <a:rPr lang="zh-CN" altLang="en-US" sz="1200" dirty="0">
              <a:latin typeface="微软雅黑" pitchFamily="34" charset="-122"/>
              <a:ea typeface="微软雅黑" pitchFamily="34" charset="-122"/>
            </a:rPr>
            <a:t>可以用</a:t>
          </a:r>
        </a:p>
      </dgm:t>
    </dgm:pt>
    <dgm:pt modelId="{566DE197-A5CA-421E-8ABE-540F48FC3793}" type="parTrans" cxnId="{C215DF59-1651-4318-AD30-E1D5DD9E39DE}">
      <dgm:prSet/>
      <dgm:spPr/>
      <dgm:t>
        <a:bodyPr/>
        <a:lstStyle/>
        <a:p>
          <a:endParaRPr lang="zh-CN" altLang="en-US"/>
        </a:p>
      </dgm:t>
    </dgm:pt>
    <dgm:pt modelId="{65FBDB93-431F-4FE3-9917-7A47F8D7DFAA}" type="sibTrans" cxnId="{C215DF59-1651-4318-AD30-E1D5DD9E39DE}">
      <dgm:prSet/>
      <dgm:spPr/>
      <dgm:t>
        <a:bodyPr/>
        <a:lstStyle/>
        <a:p>
          <a:endParaRPr lang="zh-CN" altLang="en-US"/>
        </a:p>
      </dgm:t>
    </dgm:pt>
    <dgm:pt modelId="{DC4A86B3-D054-4606-B499-E1B14E47309A}" type="pres">
      <dgm:prSet presAssocID="{71518D2A-DFCE-40C8-AF9E-999CD1B110F9}" presName="Name0" presStyleCnt="0">
        <dgm:presLayoutVars>
          <dgm:chMax val="7"/>
          <dgm:resizeHandles val="exact"/>
        </dgm:presLayoutVars>
      </dgm:prSet>
      <dgm:spPr/>
    </dgm:pt>
    <dgm:pt modelId="{A9C622D6-8C45-4EDA-889F-509C02A962E8}" type="pres">
      <dgm:prSet presAssocID="{71518D2A-DFCE-40C8-AF9E-999CD1B110F9}" presName="comp1" presStyleCnt="0"/>
      <dgm:spPr/>
    </dgm:pt>
    <dgm:pt modelId="{456CAA48-7A3F-4BD9-9E5A-7004F9667041}" type="pres">
      <dgm:prSet presAssocID="{71518D2A-DFCE-40C8-AF9E-999CD1B110F9}" presName="circle1" presStyleLbl="node1" presStyleIdx="0" presStyleCnt="4"/>
      <dgm:spPr/>
    </dgm:pt>
    <dgm:pt modelId="{FE686007-1422-46F0-AB3C-E58E2CF95964}" type="pres">
      <dgm:prSet presAssocID="{71518D2A-DFCE-40C8-AF9E-999CD1B110F9}" presName="c1text" presStyleLbl="node1" presStyleIdx="0" presStyleCnt="4">
        <dgm:presLayoutVars>
          <dgm:bulletEnabled val="1"/>
        </dgm:presLayoutVars>
      </dgm:prSet>
      <dgm:spPr/>
    </dgm:pt>
    <dgm:pt modelId="{9C61B8D1-6603-4B81-A1C4-143A81CF4434}" type="pres">
      <dgm:prSet presAssocID="{71518D2A-DFCE-40C8-AF9E-999CD1B110F9}" presName="comp2" presStyleCnt="0"/>
      <dgm:spPr/>
    </dgm:pt>
    <dgm:pt modelId="{43BD044D-A56B-49EE-80A6-440D0E30FCEC}" type="pres">
      <dgm:prSet presAssocID="{71518D2A-DFCE-40C8-AF9E-999CD1B110F9}" presName="circle2" presStyleLbl="node1" presStyleIdx="1" presStyleCnt="4"/>
      <dgm:spPr/>
    </dgm:pt>
    <dgm:pt modelId="{9817BD88-D68F-497F-A32D-CC2A4A8613A3}" type="pres">
      <dgm:prSet presAssocID="{71518D2A-DFCE-40C8-AF9E-999CD1B110F9}" presName="c2text" presStyleLbl="node1" presStyleIdx="1" presStyleCnt="4">
        <dgm:presLayoutVars>
          <dgm:bulletEnabled val="1"/>
        </dgm:presLayoutVars>
      </dgm:prSet>
      <dgm:spPr/>
    </dgm:pt>
    <dgm:pt modelId="{BABE34B0-245D-4D28-A9EB-30A69CDCC64C}" type="pres">
      <dgm:prSet presAssocID="{71518D2A-DFCE-40C8-AF9E-999CD1B110F9}" presName="comp3" presStyleCnt="0"/>
      <dgm:spPr/>
    </dgm:pt>
    <dgm:pt modelId="{587916D2-A057-4477-A9C4-1DDCDDC73739}" type="pres">
      <dgm:prSet presAssocID="{71518D2A-DFCE-40C8-AF9E-999CD1B110F9}" presName="circle3" presStyleLbl="node1" presStyleIdx="2" presStyleCnt="4"/>
      <dgm:spPr/>
    </dgm:pt>
    <dgm:pt modelId="{256E8BB9-DD21-43BA-819F-36751C41B5A9}" type="pres">
      <dgm:prSet presAssocID="{71518D2A-DFCE-40C8-AF9E-999CD1B110F9}" presName="c3text" presStyleLbl="node1" presStyleIdx="2" presStyleCnt="4">
        <dgm:presLayoutVars>
          <dgm:bulletEnabled val="1"/>
        </dgm:presLayoutVars>
      </dgm:prSet>
      <dgm:spPr/>
    </dgm:pt>
    <dgm:pt modelId="{9855AD0A-7155-4B6B-9FB8-18076F70690B}" type="pres">
      <dgm:prSet presAssocID="{71518D2A-DFCE-40C8-AF9E-999CD1B110F9}" presName="comp4" presStyleCnt="0"/>
      <dgm:spPr/>
    </dgm:pt>
    <dgm:pt modelId="{C04D94A3-7E03-4FB6-B561-034419BE319E}" type="pres">
      <dgm:prSet presAssocID="{71518D2A-DFCE-40C8-AF9E-999CD1B110F9}" presName="circle4" presStyleLbl="node1" presStyleIdx="3" presStyleCnt="4"/>
      <dgm:spPr/>
    </dgm:pt>
    <dgm:pt modelId="{71722029-A4EE-4D5E-BA81-257F229FBBAC}" type="pres">
      <dgm:prSet presAssocID="{71518D2A-DFCE-40C8-AF9E-999CD1B110F9}" presName="c4text" presStyleLbl="node1" presStyleIdx="3" presStyleCnt="4">
        <dgm:presLayoutVars>
          <dgm:bulletEnabled val="1"/>
        </dgm:presLayoutVars>
      </dgm:prSet>
      <dgm:spPr/>
    </dgm:pt>
  </dgm:ptLst>
  <dgm:cxnLst>
    <dgm:cxn modelId="{CC824131-900F-4451-AF41-4DA6313EE99B}" type="presOf" srcId="{051FC86C-4B04-4608-9599-1A43E1596239}" destId="{71722029-A4EE-4D5E-BA81-257F229FBBAC}" srcOrd="1" destOrd="0" presId="urn:microsoft.com/office/officeart/2005/8/layout/venn2"/>
    <dgm:cxn modelId="{53BFA13B-B632-4684-BADB-712945289B81}" type="presOf" srcId="{5BD6E893-7690-40A3-9A74-701A762D480B}" destId="{587916D2-A057-4477-A9C4-1DDCDDC73739}" srcOrd="0" destOrd="0" presId="urn:microsoft.com/office/officeart/2005/8/layout/venn2"/>
    <dgm:cxn modelId="{32A2CB3F-9BAE-4A99-B6F7-2C0ED04BD1E8}" type="presOf" srcId="{D38ED969-8219-46A0-8191-6F95BF3A666E}" destId="{456CAA48-7A3F-4BD9-9E5A-7004F9667041}" srcOrd="0" destOrd="0" presId="urn:microsoft.com/office/officeart/2005/8/layout/venn2"/>
    <dgm:cxn modelId="{EB1D0740-A46B-4AA1-AD1F-E9A16C323B5F}" type="presOf" srcId="{D38ED969-8219-46A0-8191-6F95BF3A666E}" destId="{FE686007-1422-46F0-AB3C-E58E2CF95964}" srcOrd="1" destOrd="0" presId="urn:microsoft.com/office/officeart/2005/8/layout/venn2"/>
    <dgm:cxn modelId="{5F2F2457-86CB-453D-9400-EEE0A7E0815E}" type="presOf" srcId="{BFCB9083-2521-499C-8AE2-F6F7A5C37BE4}" destId="{43BD044D-A56B-49EE-80A6-440D0E30FCEC}" srcOrd="0" destOrd="0" presId="urn:microsoft.com/office/officeart/2005/8/layout/venn2"/>
    <dgm:cxn modelId="{C215DF59-1651-4318-AD30-E1D5DD9E39DE}" srcId="{71518D2A-DFCE-40C8-AF9E-999CD1B110F9}" destId="{051FC86C-4B04-4608-9599-1A43E1596239}" srcOrd="3" destOrd="0" parTransId="{566DE197-A5CA-421E-8ABE-540F48FC3793}" sibTransId="{65FBDB93-431F-4FE3-9917-7A47F8D7DFAA}"/>
    <dgm:cxn modelId="{1C9C2677-EA01-4848-A0FC-EB94457FE6E3}" type="presOf" srcId="{71518D2A-DFCE-40C8-AF9E-999CD1B110F9}" destId="{DC4A86B3-D054-4606-B499-E1B14E47309A}" srcOrd="0" destOrd="0" presId="urn:microsoft.com/office/officeart/2005/8/layout/venn2"/>
    <dgm:cxn modelId="{ECEDB27B-462A-4CAA-AFFA-7132958D89A8}" srcId="{71518D2A-DFCE-40C8-AF9E-999CD1B110F9}" destId="{5BD6E893-7690-40A3-9A74-701A762D480B}" srcOrd="2" destOrd="0" parTransId="{1D62A596-9DFD-4775-80B1-7847F6E3108E}" sibTransId="{BC311246-F049-43C2-998D-2FDB78B73D3C}"/>
    <dgm:cxn modelId="{5988F582-D200-4C8B-8650-1FD88EBE9A23}" srcId="{71518D2A-DFCE-40C8-AF9E-999CD1B110F9}" destId="{BFCB9083-2521-499C-8AE2-F6F7A5C37BE4}" srcOrd="1" destOrd="0" parTransId="{FC315360-8F87-4864-A50F-1A8D36360117}" sibTransId="{29675259-AD66-4E0A-B955-DCCD203729EB}"/>
    <dgm:cxn modelId="{1438DBA0-1BE4-4151-A8E2-77F6B853C967}" type="presOf" srcId="{051FC86C-4B04-4608-9599-1A43E1596239}" destId="{C04D94A3-7E03-4FB6-B561-034419BE319E}" srcOrd="0" destOrd="0" presId="urn:microsoft.com/office/officeart/2005/8/layout/venn2"/>
    <dgm:cxn modelId="{15C349A2-D6A7-4464-8B85-016D4B41652D}" type="presOf" srcId="{BFCB9083-2521-499C-8AE2-F6F7A5C37BE4}" destId="{9817BD88-D68F-497F-A32D-CC2A4A8613A3}" srcOrd="1" destOrd="0" presId="urn:microsoft.com/office/officeart/2005/8/layout/venn2"/>
    <dgm:cxn modelId="{06E805C6-8F82-4A9A-A6BC-D13455405E9C}" srcId="{71518D2A-DFCE-40C8-AF9E-999CD1B110F9}" destId="{D38ED969-8219-46A0-8191-6F95BF3A666E}" srcOrd="0" destOrd="0" parTransId="{1B33044F-5EF0-4171-8B89-A7E159A2E878}" sibTransId="{4D50AD44-ACBA-4D23-87E6-E8050CF1B0E7}"/>
    <dgm:cxn modelId="{9B77D8CC-4E57-4CC9-94F0-B0FD92BB3E61}" type="presOf" srcId="{5BD6E893-7690-40A3-9A74-701A762D480B}" destId="{256E8BB9-DD21-43BA-819F-36751C41B5A9}" srcOrd="1" destOrd="0" presId="urn:microsoft.com/office/officeart/2005/8/layout/venn2"/>
    <dgm:cxn modelId="{BC19BA77-9E49-423D-B0B7-01274CE02B13}" type="presParOf" srcId="{DC4A86B3-D054-4606-B499-E1B14E47309A}" destId="{A9C622D6-8C45-4EDA-889F-509C02A962E8}" srcOrd="0" destOrd="0" presId="urn:microsoft.com/office/officeart/2005/8/layout/venn2"/>
    <dgm:cxn modelId="{E789F88F-8A09-449F-B303-9823C60F6F1E}" type="presParOf" srcId="{A9C622D6-8C45-4EDA-889F-509C02A962E8}" destId="{456CAA48-7A3F-4BD9-9E5A-7004F9667041}" srcOrd="0" destOrd="0" presId="urn:microsoft.com/office/officeart/2005/8/layout/venn2"/>
    <dgm:cxn modelId="{90B930BB-F2BD-4F1E-8DC4-1F7FB8FDA6AE}" type="presParOf" srcId="{A9C622D6-8C45-4EDA-889F-509C02A962E8}" destId="{FE686007-1422-46F0-AB3C-E58E2CF95964}" srcOrd="1" destOrd="0" presId="urn:microsoft.com/office/officeart/2005/8/layout/venn2"/>
    <dgm:cxn modelId="{23E04CFD-6243-4FED-ADDA-BC2D72FF17E8}" type="presParOf" srcId="{DC4A86B3-D054-4606-B499-E1B14E47309A}" destId="{9C61B8D1-6603-4B81-A1C4-143A81CF4434}" srcOrd="1" destOrd="0" presId="urn:microsoft.com/office/officeart/2005/8/layout/venn2"/>
    <dgm:cxn modelId="{07D5E546-DF1A-45AC-8DB3-92EDCF7453BE}" type="presParOf" srcId="{9C61B8D1-6603-4B81-A1C4-143A81CF4434}" destId="{43BD044D-A56B-49EE-80A6-440D0E30FCEC}" srcOrd="0" destOrd="0" presId="urn:microsoft.com/office/officeart/2005/8/layout/venn2"/>
    <dgm:cxn modelId="{A3374B77-A788-46FA-B321-504BD871737E}" type="presParOf" srcId="{9C61B8D1-6603-4B81-A1C4-143A81CF4434}" destId="{9817BD88-D68F-497F-A32D-CC2A4A8613A3}" srcOrd="1" destOrd="0" presId="urn:microsoft.com/office/officeart/2005/8/layout/venn2"/>
    <dgm:cxn modelId="{B17A6F24-D372-49F6-A427-4B69B4C0247F}" type="presParOf" srcId="{DC4A86B3-D054-4606-B499-E1B14E47309A}" destId="{BABE34B0-245D-4D28-A9EB-30A69CDCC64C}" srcOrd="2" destOrd="0" presId="urn:microsoft.com/office/officeart/2005/8/layout/venn2"/>
    <dgm:cxn modelId="{39DEFC5B-25A6-490A-BBE6-5FFC121E8106}" type="presParOf" srcId="{BABE34B0-245D-4D28-A9EB-30A69CDCC64C}" destId="{587916D2-A057-4477-A9C4-1DDCDDC73739}" srcOrd="0" destOrd="0" presId="urn:microsoft.com/office/officeart/2005/8/layout/venn2"/>
    <dgm:cxn modelId="{21439461-E3DE-4CD5-B17C-18C02EECBD6C}" type="presParOf" srcId="{BABE34B0-245D-4D28-A9EB-30A69CDCC64C}" destId="{256E8BB9-DD21-43BA-819F-36751C41B5A9}" srcOrd="1" destOrd="0" presId="urn:microsoft.com/office/officeart/2005/8/layout/venn2"/>
    <dgm:cxn modelId="{4DF6099F-686E-4C19-8842-1D2C52585810}" type="presParOf" srcId="{DC4A86B3-D054-4606-B499-E1B14E47309A}" destId="{9855AD0A-7155-4B6B-9FB8-18076F70690B}" srcOrd="3" destOrd="0" presId="urn:microsoft.com/office/officeart/2005/8/layout/venn2"/>
    <dgm:cxn modelId="{533D48A8-1702-4304-B3F4-D67742FE28E8}" type="presParOf" srcId="{9855AD0A-7155-4B6B-9FB8-18076F70690B}" destId="{C04D94A3-7E03-4FB6-B561-034419BE319E}" srcOrd="0" destOrd="0" presId="urn:microsoft.com/office/officeart/2005/8/layout/venn2"/>
    <dgm:cxn modelId="{3E9C979C-67C2-4089-9C72-D32D10AA74C1}" type="presParOf" srcId="{9855AD0A-7155-4B6B-9FB8-18076F70690B}" destId="{71722029-A4EE-4D5E-BA81-257F229FBBAC}" srcOrd="1" destOrd="0" presId="urn:microsoft.com/office/officeart/2005/8/layout/ven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AE3E71-C2D8-4FF7-9151-055FCA9C5B75}" type="doc">
      <dgm:prSet loTypeId="urn:microsoft.com/office/officeart/2005/8/layout/cycle8" loCatId="cycle" qsTypeId="urn:microsoft.com/office/officeart/2005/8/quickstyle/simple4" qsCatId="simple" csTypeId="urn:microsoft.com/office/officeart/2005/8/colors/colorful1#3" csCatId="colorful" phldr="1"/>
      <dgm:spPr/>
    </dgm:pt>
    <dgm:pt modelId="{49528B89-6765-42B4-B729-02B595A947AE}">
      <dgm:prSet phldrT="[文本]"/>
      <dgm:spPr/>
      <dgm:t>
        <a:bodyPr/>
        <a:lstStyle/>
        <a:p>
          <a:r>
            <a:rPr lang="zh-CN" altLang="en-US" dirty="0">
              <a:latin typeface="微软雅黑" pitchFamily="34" charset="-122"/>
              <a:ea typeface="微软雅黑" pitchFamily="34" charset="-122"/>
            </a:rPr>
            <a:t>角色</a:t>
          </a:r>
        </a:p>
      </dgm:t>
    </dgm:pt>
    <dgm:pt modelId="{670B1069-2DC2-4835-845D-B2B4E8A3B76D}" type="parTrans" cxnId="{D12861DD-005D-40A8-BC17-8FA58CEE3B8C}">
      <dgm:prSet/>
      <dgm:spPr/>
      <dgm:t>
        <a:bodyPr/>
        <a:lstStyle/>
        <a:p>
          <a:endParaRPr lang="zh-CN" altLang="en-US"/>
        </a:p>
      </dgm:t>
    </dgm:pt>
    <dgm:pt modelId="{349A477D-0362-4A41-960B-01CF08BF6C0F}" type="sibTrans" cxnId="{D12861DD-005D-40A8-BC17-8FA58CEE3B8C}">
      <dgm:prSet/>
      <dgm:spPr/>
      <dgm:t>
        <a:bodyPr/>
        <a:lstStyle/>
        <a:p>
          <a:endParaRPr lang="zh-CN" altLang="en-US"/>
        </a:p>
      </dgm:t>
    </dgm:pt>
    <dgm:pt modelId="{611CB7B3-520B-473A-BA24-4B950A856E25}">
      <dgm:prSet phldrT="[文本]"/>
      <dgm:spPr/>
      <dgm:t>
        <a:bodyPr/>
        <a:lstStyle/>
        <a:p>
          <a:r>
            <a:rPr lang="zh-CN" altLang="en-US" dirty="0">
              <a:latin typeface="微软雅黑" pitchFamily="34" charset="-122"/>
              <a:ea typeface="微软雅黑" pitchFamily="34" charset="-122"/>
            </a:rPr>
            <a:t>场景</a:t>
          </a:r>
        </a:p>
      </dgm:t>
    </dgm:pt>
    <dgm:pt modelId="{993D2775-23F3-4BB6-9964-63689656AE8C}" type="parTrans" cxnId="{53015600-1568-4BC7-94EF-FC5920F3E8C5}">
      <dgm:prSet/>
      <dgm:spPr/>
      <dgm:t>
        <a:bodyPr/>
        <a:lstStyle/>
        <a:p>
          <a:endParaRPr lang="zh-CN" altLang="en-US"/>
        </a:p>
      </dgm:t>
    </dgm:pt>
    <dgm:pt modelId="{C9AEEB16-E8C2-40B4-84B2-72099AB76363}" type="sibTrans" cxnId="{53015600-1568-4BC7-94EF-FC5920F3E8C5}">
      <dgm:prSet/>
      <dgm:spPr/>
      <dgm:t>
        <a:bodyPr/>
        <a:lstStyle/>
        <a:p>
          <a:endParaRPr lang="zh-CN" altLang="en-US"/>
        </a:p>
      </dgm:t>
    </dgm:pt>
    <dgm:pt modelId="{C8040D51-67CA-45DA-A5D5-176BA04CB2CD}">
      <dgm:prSet phldrT="[文本]"/>
      <dgm:spPr/>
      <dgm:t>
        <a:bodyPr/>
        <a:lstStyle/>
        <a:p>
          <a:r>
            <a:rPr lang="zh-CN" altLang="en-US" dirty="0">
              <a:latin typeface="微软雅黑" pitchFamily="34" charset="-122"/>
              <a:ea typeface="微软雅黑" pitchFamily="34" charset="-122"/>
            </a:rPr>
            <a:t>任务</a:t>
          </a:r>
        </a:p>
      </dgm:t>
    </dgm:pt>
    <dgm:pt modelId="{39A1093A-B271-40C5-A757-E9BEA6FCF9CF}" type="parTrans" cxnId="{DBC99826-8B7C-4C29-9E82-0519B5E8573E}">
      <dgm:prSet/>
      <dgm:spPr/>
      <dgm:t>
        <a:bodyPr/>
        <a:lstStyle/>
        <a:p>
          <a:endParaRPr lang="zh-CN" altLang="en-US"/>
        </a:p>
      </dgm:t>
    </dgm:pt>
    <dgm:pt modelId="{F2C6BD46-2DAF-4AF7-AEEC-E29BCFFA7451}" type="sibTrans" cxnId="{DBC99826-8B7C-4C29-9E82-0519B5E8573E}">
      <dgm:prSet/>
      <dgm:spPr/>
      <dgm:t>
        <a:bodyPr/>
        <a:lstStyle/>
        <a:p>
          <a:endParaRPr lang="zh-CN" altLang="en-US"/>
        </a:p>
      </dgm:t>
    </dgm:pt>
    <dgm:pt modelId="{27E066DC-E237-4A2D-8A9E-8555B6E83662}" type="pres">
      <dgm:prSet presAssocID="{AFAE3E71-C2D8-4FF7-9151-055FCA9C5B75}" presName="compositeShape" presStyleCnt="0">
        <dgm:presLayoutVars>
          <dgm:chMax val="7"/>
          <dgm:dir/>
          <dgm:resizeHandles val="exact"/>
        </dgm:presLayoutVars>
      </dgm:prSet>
      <dgm:spPr/>
    </dgm:pt>
    <dgm:pt modelId="{945271BD-1B58-4EC7-ACF3-4DD78F584408}" type="pres">
      <dgm:prSet presAssocID="{AFAE3E71-C2D8-4FF7-9151-055FCA9C5B75}" presName="wedge1" presStyleLbl="node1" presStyleIdx="0" presStyleCnt="3"/>
      <dgm:spPr/>
    </dgm:pt>
    <dgm:pt modelId="{AF79836E-6A21-443E-B763-EC2303B57D70}" type="pres">
      <dgm:prSet presAssocID="{AFAE3E71-C2D8-4FF7-9151-055FCA9C5B75}" presName="dummy1a" presStyleCnt="0"/>
      <dgm:spPr/>
    </dgm:pt>
    <dgm:pt modelId="{3CE43C0B-1135-4861-A5C6-D3B03B4C4C6B}" type="pres">
      <dgm:prSet presAssocID="{AFAE3E71-C2D8-4FF7-9151-055FCA9C5B75}" presName="dummy1b" presStyleCnt="0"/>
      <dgm:spPr/>
    </dgm:pt>
    <dgm:pt modelId="{2136B6CA-E046-4D08-BC40-F87E9F9E93AD}" type="pres">
      <dgm:prSet presAssocID="{AFAE3E71-C2D8-4FF7-9151-055FCA9C5B75}" presName="wedge1Tx" presStyleLbl="node1" presStyleIdx="0" presStyleCnt="3">
        <dgm:presLayoutVars>
          <dgm:chMax val="0"/>
          <dgm:chPref val="0"/>
          <dgm:bulletEnabled val="1"/>
        </dgm:presLayoutVars>
      </dgm:prSet>
      <dgm:spPr/>
    </dgm:pt>
    <dgm:pt modelId="{5582A333-E304-4868-A286-521B67D4470D}" type="pres">
      <dgm:prSet presAssocID="{AFAE3E71-C2D8-4FF7-9151-055FCA9C5B75}" presName="wedge2" presStyleLbl="node1" presStyleIdx="1" presStyleCnt="3"/>
      <dgm:spPr/>
    </dgm:pt>
    <dgm:pt modelId="{62B040F6-9798-4CA1-A919-03B44A8F7A51}" type="pres">
      <dgm:prSet presAssocID="{AFAE3E71-C2D8-4FF7-9151-055FCA9C5B75}" presName="dummy2a" presStyleCnt="0"/>
      <dgm:spPr/>
    </dgm:pt>
    <dgm:pt modelId="{2F63718E-79A9-428C-9A88-0005089FB4F6}" type="pres">
      <dgm:prSet presAssocID="{AFAE3E71-C2D8-4FF7-9151-055FCA9C5B75}" presName="dummy2b" presStyleCnt="0"/>
      <dgm:spPr/>
    </dgm:pt>
    <dgm:pt modelId="{A5864A62-5549-4390-9546-020E653014E7}" type="pres">
      <dgm:prSet presAssocID="{AFAE3E71-C2D8-4FF7-9151-055FCA9C5B75}" presName="wedge2Tx" presStyleLbl="node1" presStyleIdx="1" presStyleCnt="3">
        <dgm:presLayoutVars>
          <dgm:chMax val="0"/>
          <dgm:chPref val="0"/>
          <dgm:bulletEnabled val="1"/>
        </dgm:presLayoutVars>
      </dgm:prSet>
      <dgm:spPr/>
    </dgm:pt>
    <dgm:pt modelId="{DA8D95C3-66C7-4386-8FDD-96B21BC8CAF5}" type="pres">
      <dgm:prSet presAssocID="{AFAE3E71-C2D8-4FF7-9151-055FCA9C5B75}" presName="wedge3" presStyleLbl="node1" presStyleIdx="2" presStyleCnt="3"/>
      <dgm:spPr/>
    </dgm:pt>
    <dgm:pt modelId="{6B2CD799-B9D4-4979-AEAC-370E2ECB95B8}" type="pres">
      <dgm:prSet presAssocID="{AFAE3E71-C2D8-4FF7-9151-055FCA9C5B75}" presName="dummy3a" presStyleCnt="0"/>
      <dgm:spPr/>
    </dgm:pt>
    <dgm:pt modelId="{25804297-7FCF-4666-9B22-BAB2393C0D43}" type="pres">
      <dgm:prSet presAssocID="{AFAE3E71-C2D8-4FF7-9151-055FCA9C5B75}" presName="dummy3b" presStyleCnt="0"/>
      <dgm:spPr/>
    </dgm:pt>
    <dgm:pt modelId="{4E2D4264-F58D-448C-902A-3BBBE036B795}" type="pres">
      <dgm:prSet presAssocID="{AFAE3E71-C2D8-4FF7-9151-055FCA9C5B75}" presName="wedge3Tx" presStyleLbl="node1" presStyleIdx="2" presStyleCnt="3">
        <dgm:presLayoutVars>
          <dgm:chMax val="0"/>
          <dgm:chPref val="0"/>
          <dgm:bulletEnabled val="1"/>
        </dgm:presLayoutVars>
      </dgm:prSet>
      <dgm:spPr/>
    </dgm:pt>
    <dgm:pt modelId="{37AFA81D-A132-4BE2-A15C-6EDA9231DC10}" type="pres">
      <dgm:prSet presAssocID="{F2C6BD46-2DAF-4AF7-AEEC-E29BCFFA7451}" presName="arrowWedge1" presStyleLbl="fgSibTrans2D1" presStyleIdx="0" presStyleCnt="3"/>
      <dgm:spPr/>
    </dgm:pt>
    <dgm:pt modelId="{5C1F3A2F-E1CE-48B0-A16D-D7F93C7D6C17}" type="pres">
      <dgm:prSet presAssocID="{349A477D-0362-4A41-960B-01CF08BF6C0F}" presName="arrowWedge2" presStyleLbl="fgSibTrans2D1" presStyleIdx="1" presStyleCnt="3"/>
      <dgm:spPr/>
    </dgm:pt>
    <dgm:pt modelId="{0A4C9470-9632-48D7-A6FF-950CA402FB87}" type="pres">
      <dgm:prSet presAssocID="{C9AEEB16-E8C2-40B4-84B2-72099AB76363}" presName="arrowWedge3" presStyleLbl="fgSibTrans2D1" presStyleIdx="2" presStyleCnt="3"/>
      <dgm:spPr/>
    </dgm:pt>
  </dgm:ptLst>
  <dgm:cxnLst>
    <dgm:cxn modelId="{53015600-1568-4BC7-94EF-FC5920F3E8C5}" srcId="{AFAE3E71-C2D8-4FF7-9151-055FCA9C5B75}" destId="{611CB7B3-520B-473A-BA24-4B950A856E25}" srcOrd="2" destOrd="0" parTransId="{993D2775-23F3-4BB6-9964-63689656AE8C}" sibTransId="{C9AEEB16-E8C2-40B4-84B2-72099AB76363}"/>
    <dgm:cxn modelId="{DBC99826-8B7C-4C29-9E82-0519B5E8573E}" srcId="{AFAE3E71-C2D8-4FF7-9151-055FCA9C5B75}" destId="{C8040D51-67CA-45DA-A5D5-176BA04CB2CD}" srcOrd="0" destOrd="0" parTransId="{39A1093A-B271-40C5-A757-E9BEA6FCF9CF}" sibTransId="{F2C6BD46-2DAF-4AF7-AEEC-E29BCFFA7451}"/>
    <dgm:cxn modelId="{09C7124A-CA34-47E0-9D77-CD0B38670A79}" type="presOf" srcId="{49528B89-6765-42B4-B729-02B595A947AE}" destId="{A5864A62-5549-4390-9546-020E653014E7}" srcOrd="1" destOrd="0" presId="urn:microsoft.com/office/officeart/2005/8/layout/cycle8"/>
    <dgm:cxn modelId="{3AF90E50-D4B2-43B7-987E-7EE6CE0F78C8}" type="presOf" srcId="{49528B89-6765-42B4-B729-02B595A947AE}" destId="{5582A333-E304-4868-A286-521B67D4470D}" srcOrd="0" destOrd="0" presId="urn:microsoft.com/office/officeart/2005/8/layout/cycle8"/>
    <dgm:cxn modelId="{65C90387-E3AD-43C8-AF12-CCBA6D27374B}" type="presOf" srcId="{C8040D51-67CA-45DA-A5D5-176BA04CB2CD}" destId="{945271BD-1B58-4EC7-ACF3-4DD78F584408}" srcOrd="0" destOrd="0" presId="urn:microsoft.com/office/officeart/2005/8/layout/cycle8"/>
    <dgm:cxn modelId="{4CE485B0-639D-4C91-ACF2-C6B37EBC60DE}" type="presOf" srcId="{C8040D51-67CA-45DA-A5D5-176BA04CB2CD}" destId="{2136B6CA-E046-4D08-BC40-F87E9F9E93AD}" srcOrd="1" destOrd="0" presId="urn:microsoft.com/office/officeart/2005/8/layout/cycle8"/>
    <dgm:cxn modelId="{5583F2BD-8151-4D42-AF07-71A667EB40B6}" type="presOf" srcId="{AFAE3E71-C2D8-4FF7-9151-055FCA9C5B75}" destId="{27E066DC-E237-4A2D-8A9E-8555B6E83662}" srcOrd="0" destOrd="0" presId="urn:microsoft.com/office/officeart/2005/8/layout/cycle8"/>
    <dgm:cxn modelId="{9DDCDEC8-2A24-42D4-B025-29B3D6C35F15}" type="presOf" srcId="{611CB7B3-520B-473A-BA24-4B950A856E25}" destId="{4E2D4264-F58D-448C-902A-3BBBE036B795}" srcOrd="1" destOrd="0" presId="urn:microsoft.com/office/officeart/2005/8/layout/cycle8"/>
    <dgm:cxn modelId="{115432D2-91B9-4CBC-A2B2-0DADCD23B7F9}" type="presOf" srcId="{611CB7B3-520B-473A-BA24-4B950A856E25}" destId="{DA8D95C3-66C7-4386-8FDD-96B21BC8CAF5}" srcOrd="0" destOrd="0" presId="urn:microsoft.com/office/officeart/2005/8/layout/cycle8"/>
    <dgm:cxn modelId="{D12861DD-005D-40A8-BC17-8FA58CEE3B8C}" srcId="{AFAE3E71-C2D8-4FF7-9151-055FCA9C5B75}" destId="{49528B89-6765-42B4-B729-02B595A947AE}" srcOrd="1" destOrd="0" parTransId="{670B1069-2DC2-4835-845D-B2B4E8A3B76D}" sibTransId="{349A477D-0362-4A41-960B-01CF08BF6C0F}"/>
    <dgm:cxn modelId="{9DD13DD4-B122-4BA1-A60F-2BB801A94BBF}" type="presParOf" srcId="{27E066DC-E237-4A2D-8A9E-8555B6E83662}" destId="{945271BD-1B58-4EC7-ACF3-4DD78F584408}" srcOrd="0" destOrd="0" presId="urn:microsoft.com/office/officeart/2005/8/layout/cycle8"/>
    <dgm:cxn modelId="{B4992C7F-8FD4-4D42-A37C-C4D4882F8F4F}" type="presParOf" srcId="{27E066DC-E237-4A2D-8A9E-8555B6E83662}" destId="{AF79836E-6A21-443E-B763-EC2303B57D70}" srcOrd="1" destOrd="0" presId="urn:microsoft.com/office/officeart/2005/8/layout/cycle8"/>
    <dgm:cxn modelId="{0D11517A-F5BC-4B2F-AB59-9C52057AAFC6}" type="presParOf" srcId="{27E066DC-E237-4A2D-8A9E-8555B6E83662}" destId="{3CE43C0B-1135-4861-A5C6-D3B03B4C4C6B}" srcOrd="2" destOrd="0" presId="urn:microsoft.com/office/officeart/2005/8/layout/cycle8"/>
    <dgm:cxn modelId="{0487E361-144C-4EC3-9319-2B861C85E8E4}" type="presParOf" srcId="{27E066DC-E237-4A2D-8A9E-8555B6E83662}" destId="{2136B6CA-E046-4D08-BC40-F87E9F9E93AD}" srcOrd="3" destOrd="0" presId="urn:microsoft.com/office/officeart/2005/8/layout/cycle8"/>
    <dgm:cxn modelId="{B8C531E8-7959-4B6D-9896-E8BCAE5E67CD}" type="presParOf" srcId="{27E066DC-E237-4A2D-8A9E-8555B6E83662}" destId="{5582A333-E304-4868-A286-521B67D4470D}" srcOrd="4" destOrd="0" presId="urn:microsoft.com/office/officeart/2005/8/layout/cycle8"/>
    <dgm:cxn modelId="{4B1D052A-7A71-4F1F-B7A5-105CF343E85E}" type="presParOf" srcId="{27E066DC-E237-4A2D-8A9E-8555B6E83662}" destId="{62B040F6-9798-4CA1-A919-03B44A8F7A51}" srcOrd="5" destOrd="0" presId="urn:microsoft.com/office/officeart/2005/8/layout/cycle8"/>
    <dgm:cxn modelId="{3764C5A1-7D51-4A59-B64E-18FD2B4A9AF5}" type="presParOf" srcId="{27E066DC-E237-4A2D-8A9E-8555B6E83662}" destId="{2F63718E-79A9-428C-9A88-0005089FB4F6}" srcOrd="6" destOrd="0" presId="urn:microsoft.com/office/officeart/2005/8/layout/cycle8"/>
    <dgm:cxn modelId="{3C594C69-F567-4A35-A43C-C7A017DA1921}" type="presParOf" srcId="{27E066DC-E237-4A2D-8A9E-8555B6E83662}" destId="{A5864A62-5549-4390-9546-020E653014E7}" srcOrd="7" destOrd="0" presId="urn:microsoft.com/office/officeart/2005/8/layout/cycle8"/>
    <dgm:cxn modelId="{1B573AEB-BFD9-496B-B89C-208B38DE3CE4}" type="presParOf" srcId="{27E066DC-E237-4A2D-8A9E-8555B6E83662}" destId="{DA8D95C3-66C7-4386-8FDD-96B21BC8CAF5}" srcOrd="8" destOrd="0" presId="urn:microsoft.com/office/officeart/2005/8/layout/cycle8"/>
    <dgm:cxn modelId="{CCB23C01-9A93-4297-84F0-82FE253AB306}" type="presParOf" srcId="{27E066DC-E237-4A2D-8A9E-8555B6E83662}" destId="{6B2CD799-B9D4-4979-AEAC-370E2ECB95B8}" srcOrd="9" destOrd="0" presId="urn:microsoft.com/office/officeart/2005/8/layout/cycle8"/>
    <dgm:cxn modelId="{4FAAE8B6-71DA-44C1-A446-3CD5861C6B06}" type="presParOf" srcId="{27E066DC-E237-4A2D-8A9E-8555B6E83662}" destId="{25804297-7FCF-4666-9B22-BAB2393C0D43}" srcOrd="10" destOrd="0" presId="urn:microsoft.com/office/officeart/2005/8/layout/cycle8"/>
    <dgm:cxn modelId="{43828BCF-1201-41FB-A686-5A2ED3CF9688}" type="presParOf" srcId="{27E066DC-E237-4A2D-8A9E-8555B6E83662}" destId="{4E2D4264-F58D-448C-902A-3BBBE036B795}" srcOrd="11" destOrd="0" presId="urn:microsoft.com/office/officeart/2005/8/layout/cycle8"/>
    <dgm:cxn modelId="{C8CAF0B1-4EF3-453D-A52E-F6D4EBB60A1E}" type="presParOf" srcId="{27E066DC-E237-4A2D-8A9E-8555B6E83662}" destId="{37AFA81D-A132-4BE2-A15C-6EDA9231DC10}" srcOrd="12" destOrd="0" presId="urn:microsoft.com/office/officeart/2005/8/layout/cycle8"/>
    <dgm:cxn modelId="{14528E39-F769-47C5-841D-AF4D6D975145}" type="presParOf" srcId="{27E066DC-E237-4A2D-8A9E-8555B6E83662}" destId="{5C1F3A2F-E1CE-48B0-A16D-D7F93C7D6C17}" srcOrd="13" destOrd="0" presId="urn:microsoft.com/office/officeart/2005/8/layout/cycle8"/>
    <dgm:cxn modelId="{4523B71E-A245-4F4C-867F-DEC83BAD4C44}" type="presParOf" srcId="{27E066DC-E237-4A2D-8A9E-8555B6E83662}" destId="{0A4C9470-9632-48D7-A6FF-950CA402FB87}" srcOrd="14" destOrd="0" presId="urn:microsoft.com/office/officeart/2005/8/layout/cycle8"/>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5E9503-A5CD-4575-B71B-AAA9D971CDDF}" type="doc">
      <dgm:prSet loTypeId="urn:microsoft.com/office/officeart/2005/8/layout/hChevron3" loCatId="process" qsTypeId="urn:microsoft.com/office/officeart/2005/8/quickstyle/simple2" qsCatId="simple" csTypeId="urn:microsoft.com/office/officeart/2005/8/colors/colorful1#2" csCatId="colorful" phldr="1"/>
      <dgm:spPr/>
    </dgm:pt>
    <dgm:pt modelId="{9846CF84-A2F3-4EF4-8D61-D694FB708376}">
      <dgm:prSet phldrT="[文本]"/>
      <dgm:spPr/>
      <dgm:t>
        <a:bodyPr/>
        <a:lstStyle/>
        <a:p>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基本概念介绍</a:t>
          </a:r>
          <a:endParaRPr lang="zh-CN" altLang="en-US" dirty="0"/>
        </a:p>
      </dgm:t>
    </dgm:pt>
    <dgm:pt modelId="{9C1F958D-5A63-4E8A-B4EF-87BCBCB8ED98}" type="parTrans" cxnId="{3B5871AD-3DC2-4487-A517-EE60749BE20F}">
      <dgm:prSet/>
      <dgm:spPr/>
      <dgm:t>
        <a:bodyPr/>
        <a:lstStyle/>
        <a:p>
          <a:endParaRPr lang="zh-CN" altLang="en-US"/>
        </a:p>
      </dgm:t>
    </dgm:pt>
    <dgm:pt modelId="{E9169F0B-1DD4-41AF-B8B1-15130FFDE7DA}" type="sibTrans" cxnId="{3B5871AD-3DC2-4487-A517-EE60749BE20F}">
      <dgm:prSet/>
      <dgm:spPr/>
      <dgm:t>
        <a:bodyPr/>
        <a:lstStyle/>
        <a:p>
          <a:endParaRPr lang="zh-CN" altLang="en-US"/>
        </a:p>
      </dgm:t>
    </dgm:pt>
    <dgm:pt modelId="{FDD79281-6C14-42A9-B58C-B7BF75F2E6F7}">
      <dgm:prSet phldrT="[文本]"/>
      <dgm:spPr/>
      <dgm:t>
        <a:bodyPr/>
        <a:lstStyle/>
        <a:p>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用户体验设计流程和方法介绍</a:t>
          </a:r>
          <a:endParaRPr lang="zh-CN" altLang="en-US" dirty="0"/>
        </a:p>
      </dgm:t>
    </dgm:pt>
    <dgm:pt modelId="{A5900892-B990-4FE1-8B3F-ABA945E4790F}" type="parTrans" cxnId="{C986B990-5448-45BB-901F-B1FE9744F3D7}">
      <dgm:prSet/>
      <dgm:spPr/>
      <dgm:t>
        <a:bodyPr/>
        <a:lstStyle/>
        <a:p>
          <a:endParaRPr lang="zh-CN" altLang="en-US"/>
        </a:p>
      </dgm:t>
    </dgm:pt>
    <dgm:pt modelId="{1480876F-652C-4ADC-ACFD-D993F8796DEE}" type="sibTrans" cxnId="{C986B990-5448-45BB-901F-B1FE9744F3D7}">
      <dgm:prSet/>
      <dgm:spPr/>
      <dgm:t>
        <a:bodyPr/>
        <a:lstStyle/>
        <a:p>
          <a:endParaRPr lang="zh-CN" altLang="en-US"/>
        </a:p>
      </dgm:t>
    </dgm:pt>
    <dgm:pt modelId="{E35A3344-6D6A-4315-B8B3-4096E212042A}">
      <dgm:prSet phldrT="[文本]" custT="1"/>
      <dgm:spPr/>
      <dgm:t>
        <a:bodyPr/>
        <a:lstStyle/>
        <a:p>
          <a:r>
            <a:rPr lang="en-US" altLang="zh-CN" sz="1800" b="1" dirty="0">
              <a:latin typeface="微软雅黑" pitchFamily="34" charset="-122"/>
              <a:ea typeface="微软雅黑" pitchFamily="34" charset="-122"/>
            </a:rPr>
            <a:t>3.</a:t>
          </a:r>
          <a:r>
            <a:rPr lang="zh-CN" altLang="en-US" sz="1800" b="1" dirty="0">
              <a:latin typeface="微软雅黑" pitchFamily="34" charset="-122"/>
              <a:ea typeface="微软雅黑" pitchFamily="34" charset="-122"/>
            </a:rPr>
            <a:t>一些设计原则</a:t>
          </a:r>
          <a:endParaRPr lang="zh-CN" altLang="en-US" sz="1800" b="1" dirty="0"/>
        </a:p>
      </dgm:t>
    </dgm:pt>
    <dgm:pt modelId="{A9A99263-412D-4CB2-A1EA-9105141A0C93}" type="parTrans" cxnId="{725C8224-3F48-4286-8805-C6085B7AFF26}">
      <dgm:prSet/>
      <dgm:spPr/>
      <dgm:t>
        <a:bodyPr/>
        <a:lstStyle/>
        <a:p>
          <a:endParaRPr lang="zh-CN" altLang="en-US"/>
        </a:p>
      </dgm:t>
    </dgm:pt>
    <dgm:pt modelId="{AFB5EAB1-C3C5-4060-9B4C-8FF673B29584}" type="sibTrans" cxnId="{725C8224-3F48-4286-8805-C6085B7AFF26}">
      <dgm:prSet/>
      <dgm:spPr/>
      <dgm:t>
        <a:bodyPr/>
        <a:lstStyle/>
        <a:p>
          <a:endParaRPr lang="zh-CN" altLang="en-US"/>
        </a:p>
      </dgm:t>
    </dgm:pt>
    <dgm:pt modelId="{BD6DCD6D-DFD7-42F7-83E0-EB422D720535}" type="pres">
      <dgm:prSet presAssocID="{DE5E9503-A5CD-4575-B71B-AAA9D971CDDF}" presName="Name0" presStyleCnt="0">
        <dgm:presLayoutVars>
          <dgm:dir/>
          <dgm:resizeHandles val="exact"/>
        </dgm:presLayoutVars>
      </dgm:prSet>
      <dgm:spPr/>
    </dgm:pt>
    <dgm:pt modelId="{7C2BD74D-0AEB-48AD-BBB7-BE0BBC26A7C8}" type="pres">
      <dgm:prSet presAssocID="{9846CF84-A2F3-4EF4-8D61-D694FB708376}" presName="parTxOnly" presStyleLbl="node1" presStyleIdx="0" presStyleCnt="3">
        <dgm:presLayoutVars>
          <dgm:bulletEnabled val="1"/>
        </dgm:presLayoutVars>
      </dgm:prSet>
      <dgm:spPr/>
    </dgm:pt>
    <dgm:pt modelId="{1ED17776-83A9-4199-B3B7-D4683EFB371A}" type="pres">
      <dgm:prSet presAssocID="{E9169F0B-1DD4-41AF-B8B1-15130FFDE7DA}" presName="parSpace" presStyleCnt="0"/>
      <dgm:spPr/>
    </dgm:pt>
    <dgm:pt modelId="{B60D6FF7-E755-4BF5-90C7-FC79203E4384}" type="pres">
      <dgm:prSet presAssocID="{FDD79281-6C14-42A9-B58C-B7BF75F2E6F7}" presName="parTxOnly" presStyleLbl="node1" presStyleIdx="1" presStyleCnt="3" custScaleX="236162">
        <dgm:presLayoutVars>
          <dgm:bulletEnabled val="1"/>
        </dgm:presLayoutVars>
      </dgm:prSet>
      <dgm:spPr/>
    </dgm:pt>
    <dgm:pt modelId="{C4057615-CCF8-496E-A921-7EFBA4ADF199}" type="pres">
      <dgm:prSet presAssocID="{1480876F-652C-4ADC-ACFD-D993F8796DEE}" presName="parSpace" presStyleCnt="0"/>
      <dgm:spPr/>
    </dgm:pt>
    <dgm:pt modelId="{0AC24B8E-2CA3-468E-A7BC-A1E1EDA7AD6B}" type="pres">
      <dgm:prSet presAssocID="{E35A3344-6D6A-4315-B8B3-4096E212042A}" presName="parTxOnly" presStyleLbl="node1" presStyleIdx="2" presStyleCnt="3" custScaleX="125135">
        <dgm:presLayoutVars>
          <dgm:bulletEnabled val="1"/>
        </dgm:presLayoutVars>
      </dgm:prSet>
      <dgm:spPr/>
    </dgm:pt>
  </dgm:ptLst>
  <dgm:cxnLst>
    <dgm:cxn modelId="{725C8224-3F48-4286-8805-C6085B7AFF26}" srcId="{DE5E9503-A5CD-4575-B71B-AAA9D971CDDF}" destId="{E35A3344-6D6A-4315-B8B3-4096E212042A}" srcOrd="2" destOrd="0" parTransId="{A9A99263-412D-4CB2-A1EA-9105141A0C93}" sibTransId="{AFB5EAB1-C3C5-4060-9B4C-8FF673B29584}"/>
    <dgm:cxn modelId="{C986B990-5448-45BB-901F-B1FE9744F3D7}" srcId="{DE5E9503-A5CD-4575-B71B-AAA9D971CDDF}" destId="{FDD79281-6C14-42A9-B58C-B7BF75F2E6F7}" srcOrd="1" destOrd="0" parTransId="{A5900892-B990-4FE1-8B3F-ABA945E4790F}" sibTransId="{1480876F-652C-4ADC-ACFD-D993F8796DEE}"/>
    <dgm:cxn modelId="{FED577AB-B422-4174-B0E1-1A9AC6A04107}" type="presOf" srcId="{DE5E9503-A5CD-4575-B71B-AAA9D971CDDF}" destId="{BD6DCD6D-DFD7-42F7-83E0-EB422D720535}" srcOrd="0" destOrd="0" presId="urn:microsoft.com/office/officeart/2005/8/layout/hChevron3"/>
    <dgm:cxn modelId="{3B5871AD-3DC2-4487-A517-EE60749BE20F}" srcId="{DE5E9503-A5CD-4575-B71B-AAA9D971CDDF}" destId="{9846CF84-A2F3-4EF4-8D61-D694FB708376}" srcOrd="0" destOrd="0" parTransId="{9C1F958D-5A63-4E8A-B4EF-87BCBCB8ED98}" sibTransId="{E9169F0B-1DD4-41AF-B8B1-15130FFDE7DA}"/>
    <dgm:cxn modelId="{CA5EB8D3-FFC3-4E94-B208-C8D357D36476}" type="presOf" srcId="{FDD79281-6C14-42A9-B58C-B7BF75F2E6F7}" destId="{B60D6FF7-E755-4BF5-90C7-FC79203E4384}" srcOrd="0" destOrd="0" presId="urn:microsoft.com/office/officeart/2005/8/layout/hChevron3"/>
    <dgm:cxn modelId="{6E425FD6-268C-4CF8-B676-E874EC717DF5}" type="presOf" srcId="{E35A3344-6D6A-4315-B8B3-4096E212042A}" destId="{0AC24B8E-2CA3-468E-A7BC-A1E1EDA7AD6B}" srcOrd="0" destOrd="0" presId="urn:microsoft.com/office/officeart/2005/8/layout/hChevron3"/>
    <dgm:cxn modelId="{B5005CEF-08CF-4286-8EAC-E1F0D62C2D25}" type="presOf" srcId="{9846CF84-A2F3-4EF4-8D61-D694FB708376}" destId="{7C2BD74D-0AEB-48AD-BBB7-BE0BBC26A7C8}" srcOrd="0" destOrd="0" presId="urn:microsoft.com/office/officeart/2005/8/layout/hChevron3"/>
    <dgm:cxn modelId="{4687BD9F-11AA-409D-8EF5-14A258A467EA}" type="presParOf" srcId="{BD6DCD6D-DFD7-42F7-83E0-EB422D720535}" destId="{7C2BD74D-0AEB-48AD-BBB7-BE0BBC26A7C8}" srcOrd="0" destOrd="0" presId="urn:microsoft.com/office/officeart/2005/8/layout/hChevron3"/>
    <dgm:cxn modelId="{984F8738-F6A3-4317-BC5C-0E2D0386FF33}" type="presParOf" srcId="{BD6DCD6D-DFD7-42F7-83E0-EB422D720535}" destId="{1ED17776-83A9-4199-B3B7-D4683EFB371A}" srcOrd="1" destOrd="0" presId="urn:microsoft.com/office/officeart/2005/8/layout/hChevron3"/>
    <dgm:cxn modelId="{03AA7261-F80D-4E71-9FA7-8B16ECC02C14}" type="presParOf" srcId="{BD6DCD6D-DFD7-42F7-83E0-EB422D720535}" destId="{B60D6FF7-E755-4BF5-90C7-FC79203E4384}" srcOrd="2" destOrd="0" presId="urn:microsoft.com/office/officeart/2005/8/layout/hChevron3"/>
    <dgm:cxn modelId="{23AF1266-257B-4EF2-B04E-9DDA6D40DC5B}" type="presParOf" srcId="{BD6DCD6D-DFD7-42F7-83E0-EB422D720535}" destId="{C4057615-CCF8-496E-A921-7EFBA4ADF199}" srcOrd="3" destOrd="0" presId="urn:microsoft.com/office/officeart/2005/8/layout/hChevron3"/>
    <dgm:cxn modelId="{CB8511AE-E4C2-49C3-B473-63554C77B5FD}" type="presParOf" srcId="{BD6DCD6D-DFD7-42F7-83E0-EB422D720535}" destId="{0AC24B8E-2CA3-468E-A7BC-A1E1EDA7AD6B}"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CAA48-7A3F-4BD9-9E5A-7004F9667041}">
      <dsp:nvSpPr>
        <dsp:cNvPr id="0" name=""/>
        <dsp:cNvSpPr/>
      </dsp:nvSpPr>
      <dsp:spPr>
        <a:xfrm>
          <a:off x="643697" y="0"/>
          <a:ext cx="3485102" cy="3485102"/>
        </a:xfrm>
        <a:prstGeom prst="ellips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品牌</a:t>
          </a:r>
        </a:p>
      </dsp:txBody>
      <dsp:txXfrm>
        <a:off x="1899031" y="174255"/>
        <a:ext cx="974434" cy="522765"/>
      </dsp:txXfrm>
    </dsp:sp>
    <dsp:sp modelId="{43BD044D-A56B-49EE-80A6-440D0E30FCEC}">
      <dsp:nvSpPr>
        <dsp:cNvPr id="0" name=""/>
        <dsp:cNvSpPr/>
      </dsp:nvSpPr>
      <dsp:spPr>
        <a:xfrm>
          <a:off x="992208" y="697020"/>
          <a:ext cx="2788081" cy="2788081"/>
        </a:xfrm>
        <a:prstGeom prst="ellipse">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视觉</a:t>
          </a:r>
          <a:endParaRPr lang="en-US" altLang="zh-CN" sz="1200" kern="1200" dirty="0">
            <a:latin typeface="微软雅黑" pitchFamily="34" charset="-122"/>
            <a:ea typeface="微软雅黑" pitchFamily="34" charset="-122"/>
          </a:endParaRPr>
        </a:p>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设计</a:t>
          </a:r>
        </a:p>
      </dsp:txBody>
      <dsp:txXfrm>
        <a:off x="1899031" y="864305"/>
        <a:ext cx="974434" cy="501854"/>
      </dsp:txXfrm>
    </dsp:sp>
    <dsp:sp modelId="{587916D2-A057-4477-A9C4-1DDCDDC73739}">
      <dsp:nvSpPr>
        <dsp:cNvPr id="0" name=""/>
        <dsp:cNvSpPr/>
      </dsp:nvSpPr>
      <dsp:spPr>
        <a:xfrm>
          <a:off x="1340718" y="1394040"/>
          <a:ext cx="2091061" cy="2091061"/>
        </a:xfrm>
        <a:prstGeom prst="ellipse">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交互</a:t>
          </a:r>
          <a:endParaRPr lang="en-US" altLang="zh-CN" sz="1200" kern="1200" dirty="0">
            <a:latin typeface="微软雅黑" pitchFamily="34" charset="-122"/>
            <a:ea typeface="微软雅黑" pitchFamily="34" charset="-122"/>
          </a:endParaRPr>
        </a:p>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设计</a:t>
          </a:r>
        </a:p>
      </dsp:txBody>
      <dsp:txXfrm>
        <a:off x="1899031" y="1550870"/>
        <a:ext cx="974434" cy="470488"/>
      </dsp:txXfrm>
    </dsp:sp>
    <dsp:sp modelId="{C04D94A3-7E03-4FB6-B561-034419BE319E}">
      <dsp:nvSpPr>
        <dsp:cNvPr id="0" name=""/>
        <dsp:cNvSpPr/>
      </dsp:nvSpPr>
      <dsp:spPr>
        <a:xfrm>
          <a:off x="1689228" y="2091061"/>
          <a:ext cx="1394040" cy="1394040"/>
        </a:xfrm>
        <a:prstGeom prst="ellipse">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功能</a:t>
          </a:r>
          <a:endParaRPr lang="en-US" altLang="zh-CN" sz="1200" kern="1200" dirty="0">
            <a:latin typeface="微软雅黑" pitchFamily="34" charset="-122"/>
            <a:ea typeface="微软雅黑" pitchFamily="34" charset="-122"/>
          </a:endParaRPr>
        </a:p>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设计</a:t>
          </a:r>
        </a:p>
      </dsp:txBody>
      <dsp:txXfrm>
        <a:off x="1893381" y="2439571"/>
        <a:ext cx="985735" cy="697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CAA48-7A3F-4BD9-9E5A-7004F9667041}">
      <dsp:nvSpPr>
        <dsp:cNvPr id="0" name=""/>
        <dsp:cNvSpPr/>
      </dsp:nvSpPr>
      <dsp:spPr>
        <a:xfrm>
          <a:off x="643697" y="0"/>
          <a:ext cx="3485102" cy="34851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一直用</a:t>
          </a:r>
        </a:p>
      </dsp:txBody>
      <dsp:txXfrm>
        <a:off x="1899031" y="174255"/>
        <a:ext cx="974434" cy="522765"/>
      </dsp:txXfrm>
    </dsp:sp>
    <dsp:sp modelId="{43BD044D-A56B-49EE-80A6-440D0E30FCEC}">
      <dsp:nvSpPr>
        <dsp:cNvPr id="0" name=""/>
        <dsp:cNvSpPr/>
      </dsp:nvSpPr>
      <dsp:spPr>
        <a:xfrm>
          <a:off x="992208" y="697020"/>
          <a:ext cx="2788081" cy="27880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喜欢用</a:t>
          </a:r>
        </a:p>
      </dsp:txBody>
      <dsp:txXfrm>
        <a:off x="1899031" y="864305"/>
        <a:ext cx="974434" cy="501854"/>
      </dsp:txXfrm>
    </dsp:sp>
    <dsp:sp modelId="{587916D2-A057-4477-A9C4-1DDCDDC73739}">
      <dsp:nvSpPr>
        <dsp:cNvPr id="0" name=""/>
        <dsp:cNvSpPr/>
      </dsp:nvSpPr>
      <dsp:spPr>
        <a:xfrm>
          <a:off x="1340718" y="1394040"/>
          <a:ext cx="2091061" cy="2091061"/>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好用</a:t>
          </a:r>
        </a:p>
      </dsp:txBody>
      <dsp:txXfrm>
        <a:off x="1899031" y="1550870"/>
        <a:ext cx="974434" cy="470488"/>
      </dsp:txXfrm>
    </dsp:sp>
    <dsp:sp modelId="{C04D94A3-7E03-4FB6-B561-034419BE319E}">
      <dsp:nvSpPr>
        <dsp:cNvPr id="0" name=""/>
        <dsp:cNvSpPr/>
      </dsp:nvSpPr>
      <dsp:spPr>
        <a:xfrm>
          <a:off x="1689228" y="2091061"/>
          <a:ext cx="1394040" cy="139404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itchFamily="34" charset="-122"/>
              <a:ea typeface="微软雅黑" pitchFamily="34" charset="-122"/>
            </a:rPr>
            <a:t>可以用</a:t>
          </a:r>
        </a:p>
      </dsp:txBody>
      <dsp:txXfrm>
        <a:off x="1893381" y="2439571"/>
        <a:ext cx="985735" cy="697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271BD-1B58-4EC7-ACF3-4DD78F584408}">
      <dsp:nvSpPr>
        <dsp:cNvPr id="0" name=""/>
        <dsp:cNvSpPr/>
      </dsp:nvSpPr>
      <dsp:spPr>
        <a:xfrm>
          <a:off x="1054687" y="197393"/>
          <a:ext cx="2550929" cy="2550929"/>
        </a:xfrm>
        <a:prstGeom prst="pie">
          <a:avLst>
            <a:gd name="adj1" fmla="val 16200000"/>
            <a:gd name="adj2" fmla="val 18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itchFamily="34" charset="-122"/>
              <a:ea typeface="微软雅黑" pitchFamily="34" charset="-122"/>
            </a:rPr>
            <a:t>任务</a:t>
          </a:r>
        </a:p>
      </dsp:txBody>
      <dsp:txXfrm>
        <a:off x="2399088" y="737947"/>
        <a:ext cx="911046" cy="759205"/>
      </dsp:txXfrm>
    </dsp:sp>
    <dsp:sp modelId="{5582A333-E304-4868-A286-521B67D4470D}">
      <dsp:nvSpPr>
        <dsp:cNvPr id="0" name=""/>
        <dsp:cNvSpPr/>
      </dsp:nvSpPr>
      <dsp:spPr>
        <a:xfrm>
          <a:off x="1002150" y="288497"/>
          <a:ext cx="2550929" cy="2550929"/>
        </a:xfrm>
        <a:prstGeom prst="pie">
          <a:avLst>
            <a:gd name="adj1" fmla="val 1800000"/>
            <a:gd name="adj2" fmla="val 90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itchFamily="34" charset="-122"/>
              <a:ea typeface="微软雅黑" pitchFamily="34" charset="-122"/>
            </a:rPr>
            <a:t>角色</a:t>
          </a:r>
        </a:p>
      </dsp:txBody>
      <dsp:txXfrm>
        <a:off x="1609514" y="1943565"/>
        <a:ext cx="1366569" cy="668100"/>
      </dsp:txXfrm>
    </dsp:sp>
    <dsp:sp modelId="{DA8D95C3-66C7-4386-8FDD-96B21BC8CAF5}">
      <dsp:nvSpPr>
        <dsp:cNvPr id="0" name=""/>
        <dsp:cNvSpPr/>
      </dsp:nvSpPr>
      <dsp:spPr>
        <a:xfrm>
          <a:off x="949613" y="197393"/>
          <a:ext cx="2550929" cy="2550929"/>
        </a:xfrm>
        <a:prstGeom prst="pie">
          <a:avLst>
            <a:gd name="adj1" fmla="val 9000000"/>
            <a:gd name="adj2" fmla="val 162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itchFamily="34" charset="-122"/>
              <a:ea typeface="微软雅黑" pitchFamily="34" charset="-122"/>
            </a:rPr>
            <a:t>场景</a:t>
          </a:r>
        </a:p>
      </dsp:txBody>
      <dsp:txXfrm>
        <a:off x="1245096" y="737947"/>
        <a:ext cx="911046" cy="759205"/>
      </dsp:txXfrm>
    </dsp:sp>
    <dsp:sp modelId="{37AFA81D-A132-4BE2-A15C-6EDA9231DC10}">
      <dsp:nvSpPr>
        <dsp:cNvPr id="0" name=""/>
        <dsp:cNvSpPr/>
      </dsp:nvSpPr>
      <dsp:spPr>
        <a:xfrm>
          <a:off x="896983" y="39478"/>
          <a:ext cx="2866759" cy="2866759"/>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C1F3A2F-E1CE-48B0-A16D-D7F93C7D6C17}">
      <dsp:nvSpPr>
        <dsp:cNvPr id="0" name=""/>
        <dsp:cNvSpPr/>
      </dsp:nvSpPr>
      <dsp:spPr>
        <a:xfrm>
          <a:off x="844235" y="130422"/>
          <a:ext cx="2866759" cy="2866759"/>
        </a:xfrm>
        <a:prstGeom prst="circularArrow">
          <a:avLst>
            <a:gd name="adj1" fmla="val 5085"/>
            <a:gd name="adj2" fmla="val 327528"/>
            <a:gd name="adj3" fmla="val 8671970"/>
            <a:gd name="adj4" fmla="val 1800502"/>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A4C9470-9632-48D7-A6FF-950CA402FB87}">
      <dsp:nvSpPr>
        <dsp:cNvPr id="0" name=""/>
        <dsp:cNvSpPr/>
      </dsp:nvSpPr>
      <dsp:spPr>
        <a:xfrm>
          <a:off x="791488" y="39478"/>
          <a:ext cx="2866759" cy="2866759"/>
        </a:xfrm>
        <a:prstGeom prst="circularArrow">
          <a:avLst>
            <a:gd name="adj1" fmla="val 5085"/>
            <a:gd name="adj2" fmla="val 327528"/>
            <a:gd name="adj3" fmla="val 15873039"/>
            <a:gd name="adj4" fmla="val 9000000"/>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BD74D-0AEB-48AD-BBB7-BE0BBC26A7C8}">
      <dsp:nvSpPr>
        <dsp:cNvPr id="0" name=""/>
        <dsp:cNvSpPr/>
      </dsp:nvSpPr>
      <dsp:spPr>
        <a:xfrm>
          <a:off x="1065" y="1071052"/>
          <a:ext cx="2084715" cy="833886"/>
        </a:xfrm>
        <a:prstGeom prst="homePlat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itchFamily="34" charset="-122"/>
              <a:ea typeface="微软雅黑" pitchFamily="34" charset="-122"/>
            </a:rPr>
            <a:t>1.</a:t>
          </a:r>
          <a:r>
            <a:rPr lang="zh-CN" altLang="en-US" sz="2000" kern="1200" dirty="0">
              <a:latin typeface="微软雅黑" pitchFamily="34" charset="-122"/>
              <a:ea typeface="微软雅黑" pitchFamily="34" charset="-122"/>
            </a:rPr>
            <a:t>基本概念介绍</a:t>
          </a:r>
          <a:endParaRPr lang="zh-CN" altLang="en-US" sz="2000" kern="1200" dirty="0"/>
        </a:p>
      </dsp:txBody>
      <dsp:txXfrm>
        <a:off x="1065" y="1071052"/>
        <a:ext cx="1876244" cy="833886"/>
      </dsp:txXfrm>
    </dsp:sp>
    <dsp:sp modelId="{B60D6FF7-E755-4BF5-90C7-FC79203E4384}">
      <dsp:nvSpPr>
        <dsp:cNvPr id="0" name=""/>
        <dsp:cNvSpPr/>
      </dsp:nvSpPr>
      <dsp:spPr>
        <a:xfrm>
          <a:off x="1668837" y="1071052"/>
          <a:ext cx="4923306" cy="833886"/>
        </a:xfrm>
        <a:prstGeom prst="chevr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微软雅黑" pitchFamily="34" charset="-122"/>
              <a:ea typeface="微软雅黑" pitchFamily="34" charset="-122"/>
            </a:rPr>
            <a:t>2.</a:t>
          </a:r>
          <a:r>
            <a:rPr lang="zh-CN" altLang="en-US" sz="2000" kern="1200" dirty="0">
              <a:latin typeface="微软雅黑" pitchFamily="34" charset="-122"/>
              <a:ea typeface="微软雅黑" pitchFamily="34" charset="-122"/>
            </a:rPr>
            <a:t>用户体验设计流程和方法介绍</a:t>
          </a:r>
          <a:endParaRPr lang="zh-CN" altLang="en-US" sz="2000" kern="1200" dirty="0"/>
        </a:p>
      </dsp:txBody>
      <dsp:txXfrm>
        <a:off x="2085780" y="1071052"/>
        <a:ext cx="4089420" cy="833886"/>
      </dsp:txXfrm>
    </dsp:sp>
    <dsp:sp modelId="{0AC24B8E-2CA3-468E-A7BC-A1E1EDA7AD6B}">
      <dsp:nvSpPr>
        <dsp:cNvPr id="0" name=""/>
        <dsp:cNvSpPr/>
      </dsp:nvSpPr>
      <dsp:spPr>
        <a:xfrm>
          <a:off x="6175201" y="1071052"/>
          <a:ext cx="2608709" cy="833886"/>
        </a:xfrm>
        <a:prstGeom prst="chevron">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altLang="zh-CN" sz="1800" b="1" kern="1200" dirty="0">
              <a:latin typeface="微软雅黑" pitchFamily="34" charset="-122"/>
              <a:ea typeface="微软雅黑" pitchFamily="34" charset="-122"/>
            </a:rPr>
            <a:t>3.</a:t>
          </a:r>
          <a:r>
            <a:rPr lang="zh-CN" altLang="en-US" sz="1800" b="1" kern="1200" dirty="0">
              <a:latin typeface="微软雅黑" pitchFamily="34" charset="-122"/>
              <a:ea typeface="微软雅黑" pitchFamily="34" charset="-122"/>
            </a:rPr>
            <a:t>一些设计原则</a:t>
          </a:r>
          <a:endParaRPr lang="zh-CN" altLang="en-US" sz="1800" b="1" kern="1200" dirty="0"/>
        </a:p>
      </dsp:txBody>
      <dsp:txXfrm>
        <a:off x="6592144" y="1071052"/>
        <a:ext cx="1774823" cy="83388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2D744C-008E-423C-B77A-A9A55FB07BA9}" type="datetimeFigureOut">
              <a:rPr lang="zh-CN" altLang="en-US" smtClean="0"/>
              <a:t>2018/3/28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7C14A6-CCCA-42EE-B698-6CDEAB5F1D42}" type="slidenum">
              <a:rPr lang="zh-CN" altLang="en-US" smtClean="0"/>
              <a:t>‹#›</a:t>
            </a:fld>
            <a:endParaRPr lang="zh-CN" altLang="en-US"/>
          </a:p>
        </p:txBody>
      </p:sp>
    </p:spTree>
    <p:extLst>
      <p:ext uri="{BB962C8B-B14F-4D97-AF65-F5344CB8AC3E}">
        <p14:creationId xmlns:p14="http://schemas.microsoft.com/office/powerpoint/2010/main" val="1809238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绝对体验值</a:t>
            </a:r>
            <a:r>
              <a:rPr lang="en-US" altLang="zh-CN"/>
              <a:t>&gt;</a:t>
            </a:r>
            <a:r>
              <a:rPr lang="zh-CN" altLang="en-US"/>
              <a:t>用户期望值　　良好的或至少达到标准的产品</a:t>
            </a:r>
          </a:p>
          <a:p>
            <a:r>
              <a:rPr lang="zh-CN" altLang="en-US"/>
              <a:t>绝对体验值</a:t>
            </a:r>
            <a:r>
              <a:rPr lang="en-US" altLang="zh-CN"/>
              <a:t>=</a:t>
            </a:r>
            <a:r>
              <a:rPr lang="zh-CN" altLang="en-US"/>
              <a:t>用户期望值　　差强人意勉强应付的产品</a:t>
            </a:r>
          </a:p>
          <a:p>
            <a:r>
              <a:rPr lang="zh-CN" altLang="en-US"/>
              <a:t>绝对体验值</a:t>
            </a:r>
            <a:r>
              <a:rPr lang="en-US" altLang="zh-CN"/>
              <a:t>&lt;</a:t>
            </a:r>
            <a:r>
              <a:rPr lang="zh-CN" altLang="en-US"/>
              <a:t>用户期望值    让人恼怒的失败的产品</a:t>
            </a:r>
          </a:p>
          <a:p>
            <a:endParaRPr lang="zh-CN" altLang="en-US"/>
          </a:p>
        </p:txBody>
      </p:sp>
      <p:sp>
        <p:nvSpPr>
          <p:cNvPr id="4" name="灯片编号占位符 3"/>
          <p:cNvSpPr>
            <a:spLocks noGrp="1"/>
          </p:cNvSpPr>
          <p:nvPr>
            <p:ph type="sldNum" sz="quarter" idx="10"/>
          </p:nvPr>
        </p:nvSpPr>
        <p:spPr/>
        <p:txBody>
          <a:bodyPr/>
          <a:lstStyle/>
          <a:p>
            <a:fld id="{707C14A6-CCCA-42EE-B698-6CDEAB5F1D42}" type="slidenum">
              <a:rPr lang="zh-CN" altLang="en-US" smtClean="0"/>
              <a:t>13</a:t>
            </a:fld>
            <a:endParaRPr lang="zh-CN" altLang="en-US"/>
          </a:p>
        </p:txBody>
      </p:sp>
    </p:spTree>
    <p:extLst>
      <p:ext uri="{BB962C8B-B14F-4D97-AF65-F5344CB8AC3E}">
        <p14:creationId xmlns:p14="http://schemas.microsoft.com/office/powerpoint/2010/main" val="337802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操作简单，容易上手</a:t>
            </a:r>
          </a:p>
        </p:txBody>
      </p:sp>
      <p:sp>
        <p:nvSpPr>
          <p:cNvPr id="4" name="灯片编号占位符 3"/>
          <p:cNvSpPr>
            <a:spLocks noGrp="1"/>
          </p:cNvSpPr>
          <p:nvPr>
            <p:ph type="sldNum" sz="quarter" idx="10"/>
          </p:nvPr>
        </p:nvSpPr>
        <p:spPr/>
        <p:txBody>
          <a:bodyPr/>
          <a:lstStyle/>
          <a:p>
            <a:fld id="{707C14A6-CCCA-42EE-B698-6CDEAB5F1D42}" type="slidenum">
              <a:rPr lang="zh-CN" altLang="en-US" smtClean="0"/>
              <a:t>17</a:t>
            </a:fld>
            <a:endParaRPr lang="zh-CN" altLang="en-US"/>
          </a:p>
        </p:txBody>
      </p:sp>
    </p:spTree>
    <p:extLst>
      <p:ext uri="{BB962C8B-B14F-4D97-AF65-F5344CB8AC3E}">
        <p14:creationId xmlns:p14="http://schemas.microsoft.com/office/powerpoint/2010/main" val="319167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说你用户的语言，懂你用户的语言</a:t>
            </a:r>
          </a:p>
        </p:txBody>
      </p:sp>
      <p:sp>
        <p:nvSpPr>
          <p:cNvPr id="4" name="灯片编号占位符 3"/>
          <p:cNvSpPr>
            <a:spLocks noGrp="1"/>
          </p:cNvSpPr>
          <p:nvPr>
            <p:ph type="sldNum" sz="quarter" idx="10"/>
          </p:nvPr>
        </p:nvSpPr>
        <p:spPr/>
        <p:txBody>
          <a:bodyPr/>
          <a:lstStyle/>
          <a:p>
            <a:fld id="{707C14A6-CCCA-42EE-B698-6CDEAB5F1D42}" type="slidenum">
              <a:rPr lang="zh-CN" altLang="en-US" smtClean="0"/>
              <a:t>18</a:t>
            </a:fld>
            <a:endParaRPr lang="zh-CN" altLang="en-US"/>
          </a:p>
        </p:txBody>
      </p:sp>
    </p:spTree>
    <p:extLst>
      <p:ext uri="{BB962C8B-B14F-4D97-AF65-F5344CB8AC3E}">
        <p14:creationId xmlns:p14="http://schemas.microsoft.com/office/powerpoint/2010/main" val="3213697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对产品有亲切感</a:t>
            </a:r>
          </a:p>
        </p:txBody>
      </p:sp>
      <p:sp>
        <p:nvSpPr>
          <p:cNvPr id="4" name="灯片编号占位符 3"/>
          <p:cNvSpPr>
            <a:spLocks noGrp="1"/>
          </p:cNvSpPr>
          <p:nvPr>
            <p:ph type="sldNum" sz="quarter" idx="10"/>
          </p:nvPr>
        </p:nvSpPr>
        <p:spPr/>
        <p:txBody>
          <a:bodyPr/>
          <a:lstStyle/>
          <a:p>
            <a:fld id="{707C14A6-CCCA-42EE-B698-6CDEAB5F1D42}" type="slidenum">
              <a:rPr lang="zh-CN" altLang="en-US" smtClean="0"/>
              <a:t>19</a:t>
            </a:fld>
            <a:endParaRPr lang="zh-CN" altLang="en-US"/>
          </a:p>
        </p:txBody>
      </p:sp>
    </p:spTree>
    <p:extLst>
      <p:ext uri="{BB962C8B-B14F-4D97-AF65-F5344CB8AC3E}">
        <p14:creationId xmlns:p14="http://schemas.microsoft.com/office/powerpoint/2010/main" val="1402610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7C14A6-CCCA-42EE-B698-6CDEAB5F1D42}" type="slidenum">
              <a:rPr lang="zh-CN" altLang="en-US" smtClean="0"/>
              <a:t>25</a:t>
            </a:fld>
            <a:endParaRPr lang="zh-CN" altLang="en-US"/>
          </a:p>
        </p:txBody>
      </p:sp>
    </p:spTree>
    <p:extLst>
      <p:ext uri="{BB962C8B-B14F-4D97-AF65-F5344CB8AC3E}">
        <p14:creationId xmlns:p14="http://schemas.microsoft.com/office/powerpoint/2010/main" val="178932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p:sp>
      <p:sp>
        <p:nvSpPr>
          <p:cNvPr id="59395" name="备注占位符 2"/>
          <p:cNvSpPr>
            <a:spLocks noGrp="1"/>
          </p:cNvSpPr>
          <p:nvPr>
            <p:ph type="body" idx="1"/>
          </p:nvPr>
        </p:nvSpPr>
        <p:spPr/>
        <p:txBody>
          <a:bodyPr/>
          <a:lstStyle/>
          <a:p>
            <a:r>
              <a:rPr lang="zh-CN" altLang="en-US"/>
              <a:t>与用户同在</a:t>
            </a:r>
            <a:endParaRPr lang="en-US" altLang="zh-CN"/>
          </a:p>
          <a:p>
            <a:r>
              <a:rPr lang="zh-CN" altLang="en-US"/>
              <a:t>纪录纪录纪录</a:t>
            </a:r>
            <a:endParaRPr lang="en-US" altLang="zh-CN"/>
          </a:p>
          <a:p>
            <a:r>
              <a:rPr lang="zh-CN" altLang="en-US"/>
              <a:t>站在巨人的肩膀</a:t>
            </a:r>
            <a:endParaRPr lang="en-US" altLang="zh-CN"/>
          </a:p>
          <a:p>
            <a:r>
              <a:rPr lang="zh-CN" altLang="en-US"/>
              <a:t>比竞争对手好一点</a:t>
            </a:r>
            <a:endParaRPr lang="en-US" altLang="zh-CN"/>
          </a:p>
          <a:p>
            <a:r>
              <a:rPr lang="zh-CN" altLang="en-US"/>
              <a:t>尝试尽可能多的概念，在失败中进取</a:t>
            </a:r>
            <a:endParaRPr lang="en-US" altLang="zh-CN"/>
          </a:p>
          <a:p>
            <a:r>
              <a:rPr lang="zh-CN" altLang="en-US"/>
              <a:t>不断的聆听用户的反馈</a:t>
            </a:r>
            <a:endParaRPr lang="en-US" altLang="zh-CN"/>
          </a:p>
        </p:txBody>
      </p:sp>
      <p:sp>
        <p:nvSpPr>
          <p:cNvPr id="59396"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fld id="{BABAF9C4-8F3B-433D-AFBF-9EA2689DD092}" type="slidenum">
              <a:rPr lang="en-US" altLang="zh-CN" sz="1200"/>
              <a:pPr algn="r" eaLnBrk="1" hangingPunct="1"/>
              <a:t>62</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zh-CN" altLang="en-US"/>
              <a:t>单击此处编辑母版标题样式</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March 28,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March 28,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5172EEB-1769-4776-AD69-E7C1260563EB}" type="datetime4">
              <a:rPr lang="en-US" smtClean="0"/>
              <a:pPr/>
              <a:t>March 28,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14282" y="214289"/>
            <a:ext cx="4500564" cy="571483"/>
          </a:xfrm>
        </p:spPr>
        <p:txBody>
          <a:bodyPr>
            <a:normAutofit/>
          </a:bodyPr>
          <a:lstStyle>
            <a:lvl1pPr>
              <a:buNone/>
              <a:defRPr sz="2800" b="1">
                <a:latin typeface="微软雅黑" pitchFamily="34" charset="-122"/>
                <a:ea typeface="微软雅黑" pitchFamily="34" charset="-122"/>
              </a:defRPr>
            </a:lvl1pPr>
          </a:lstStyle>
          <a:p>
            <a:pPr lvl="0"/>
            <a:r>
              <a:rPr lang="zh-CN" altLang="en-US" dirty="0"/>
              <a:t>单击此处编辑母版文本样式</a:t>
            </a:r>
          </a:p>
        </p:txBody>
      </p:sp>
      <p:sp>
        <p:nvSpPr>
          <p:cNvPr id="6" name="文本占位符 5"/>
          <p:cNvSpPr>
            <a:spLocks noGrp="1"/>
          </p:cNvSpPr>
          <p:nvPr>
            <p:ph type="body" sz="quarter" idx="11"/>
          </p:nvPr>
        </p:nvSpPr>
        <p:spPr>
          <a:xfrm>
            <a:off x="785815" y="1571625"/>
            <a:ext cx="7286625"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22969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14282" y="214289"/>
            <a:ext cx="4500564" cy="571483"/>
          </a:xfrm>
        </p:spPr>
        <p:txBody>
          <a:bodyPr>
            <a:normAutofit/>
          </a:bodyPr>
          <a:lstStyle>
            <a:lvl1pPr>
              <a:buNone/>
              <a:defRPr sz="2800" b="1">
                <a:latin typeface="微软雅黑" pitchFamily="34" charset="-122"/>
                <a:ea typeface="微软雅黑" pitchFamily="34" charset="-122"/>
              </a:defRPr>
            </a:lvl1pPr>
          </a:lstStyle>
          <a:p>
            <a:pPr lvl="0"/>
            <a:r>
              <a:rPr lang="zh-CN" altLang="en-US" dirty="0"/>
              <a:t>单击此处编辑母版文本样式</a:t>
            </a:r>
          </a:p>
        </p:txBody>
      </p:sp>
      <p:sp>
        <p:nvSpPr>
          <p:cNvPr id="6" name="文本占位符 5"/>
          <p:cNvSpPr>
            <a:spLocks noGrp="1"/>
          </p:cNvSpPr>
          <p:nvPr>
            <p:ph type="body" sz="quarter" idx="11"/>
          </p:nvPr>
        </p:nvSpPr>
        <p:spPr>
          <a:xfrm>
            <a:off x="785815" y="1571625"/>
            <a:ext cx="7286625"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3020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47BB8AF-C16A-4836-A92D-61834B5F0BA5}" type="datetime4">
              <a:rPr lang="en-US" smtClean="0"/>
              <a:pPr/>
              <a:t>March 28,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zh-CN" altLang="en-US"/>
              <a:t>单击此处编辑母版文本样式</a:t>
            </a:r>
          </a:p>
        </p:txBody>
      </p:sp>
      <p:sp>
        <p:nvSpPr>
          <p:cNvPr id="4" name="Date Placeholder 3"/>
          <p:cNvSpPr>
            <a:spLocks noGrp="1"/>
          </p:cNvSpPr>
          <p:nvPr>
            <p:ph type="dt" sz="half" idx="10"/>
          </p:nvPr>
        </p:nvSpPr>
        <p:spPr/>
        <p:txBody>
          <a:bodyPr/>
          <a:lstStyle/>
          <a:p>
            <a:fld id="{647D2193-4505-4A75-99BB-880C6989A757}" type="datetime4">
              <a:rPr lang="en-US" smtClean="0"/>
              <a:pPr/>
              <a:t>March 28,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March 28,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
        <p:nvSpPr>
          <p:cNvPr id="8" name="Title 7"/>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a:t>单击此处编辑母版文本样式</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pPr/>
              <a:t>March 28,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March 28,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March 28,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zh-CN" altLang="en-US"/>
              <a:t>单击此处编辑母版文本样式</a:t>
            </a:r>
          </a:p>
        </p:txBody>
      </p:sp>
      <p:sp>
        <p:nvSpPr>
          <p:cNvPr id="5" name="Date Placeholder 4"/>
          <p:cNvSpPr>
            <a:spLocks noGrp="1"/>
          </p:cNvSpPr>
          <p:nvPr>
            <p:ph type="dt" sz="half" idx="10"/>
          </p:nvPr>
        </p:nvSpPr>
        <p:spPr/>
        <p:txBody>
          <a:bodyPr/>
          <a:lstStyle/>
          <a:p>
            <a:fld id="{DC7EAB0C-2220-4D0E-A0DD-DB7FA0F742F4}" type="datetime4">
              <a:rPr lang="en-US" smtClean="0"/>
              <a:pPr/>
              <a:t>March 28, 2018</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3416D63-31BF-4B94-B6C5-E20B2C63F515}" type="datetime4">
              <a:rPr lang="en-US" smtClean="0"/>
              <a:pPr/>
              <a:t>March 28,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62B1B13E-D5AF-485E-81A1-82A140076526}" type="datetime4">
              <a:rPr lang="en-US" smtClean="0"/>
              <a:pPr/>
              <a:t>March 28, 2018</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2754ED01-E2A0-4C1E-8E21-014B990415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txBox="1">
            <a:spLocks/>
          </p:cNvSpPr>
          <p:nvPr/>
        </p:nvSpPr>
        <p:spPr>
          <a:xfrm>
            <a:off x="4211960" y="980728"/>
            <a:ext cx="4392488" cy="1204913"/>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algn="just"/>
            <a:r>
              <a:rPr lang="zh-CN" altLang="en-US" sz="3200" b="1" dirty="0">
                <a:solidFill>
                  <a:schemeClr val="accent2"/>
                </a:solidFill>
              </a:rPr>
              <a:t>用户体验的认识和探讨</a:t>
            </a:r>
            <a:endParaRPr lang="en-US" altLang="zh-CN" sz="3200" b="1" dirty="0">
              <a:solidFill>
                <a:schemeClr val="accent2"/>
              </a:solidFill>
            </a:endParaRPr>
          </a:p>
          <a:p>
            <a:pPr algn="just"/>
            <a:r>
              <a:rPr lang="en-US" altLang="zh-CN" sz="3200" b="1" dirty="0">
                <a:solidFill>
                  <a:schemeClr val="accent2"/>
                </a:solidFill>
              </a:rPr>
              <a:t>User Experience</a:t>
            </a:r>
            <a:endParaRPr lang="zh-CN" altLang="en-US" sz="3200" b="1" dirty="0">
              <a:solidFill>
                <a:schemeClr val="accent2"/>
              </a:solidFill>
            </a:endParaRPr>
          </a:p>
        </p:txBody>
      </p:sp>
      <p:sp>
        <p:nvSpPr>
          <p:cNvPr id="18"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solidFill>
                  <a:schemeClr val="bg1"/>
                </a:solidFill>
              </a:rPr>
              <a:pPr/>
              <a:t>1</a:t>
            </a:fld>
            <a:endParaRPr lang="en-US">
              <a:solidFill>
                <a:schemeClr val="bg1"/>
              </a:solidFill>
            </a:endParaRPr>
          </a:p>
        </p:txBody>
      </p:sp>
    </p:spTree>
    <p:extLst>
      <p:ext uri="{BB962C8B-B14F-4D97-AF65-F5344CB8AC3E}">
        <p14:creationId xmlns:p14="http://schemas.microsoft.com/office/powerpoint/2010/main" val="3848278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22313" y="1844825"/>
            <a:ext cx="7772400" cy="4320480"/>
          </a:xfrm>
        </p:spPr>
        <p:txBody>
          <a:bodyPr/>
          <a:lstStyle/>
          <a:p>
            <a:r>
              <a:rPr lang="en-US" altLang="zh-CN" sz="20000" dirty="0">
                <a:solidFill>
                  <a:srgbClr val="0070C0"/>
                </a:solidFill>
              </a:rPr>
              <a:t>20%</a:t>
            </a:r>
            <a:endParaRPr lang="zh-CN" altLang="en-US" sz="20000" dirty="0">
              <a:solidFill>
                <a:srgbClr val="0070C0"/>
              </a:solidFill>
            </a:endParaRPr>
          </a:p>
        </p:txBody>
      </p:sp>
      <p:sp>
        <p:nvSpPr>
          <p:cNvPr id="6" name="文本占位符 5"/>
          <p:cNvSpPr>
            <a:spLocks noGrp="1"/>
          </p:cNvSpPr>
          <p:nvPr>
            <p:ph type="body" idx="1"/>
          </p:nvPr>
        </p:nvSpPr>
        <p:spPr>
          <a:xfrm>
            <a:off x="722313" y="1052737"/>
            <a:ext cx="7772400" cy="864096"/>
          </a:xfrm>
        </p:spPr>
        <p:txBody>
          <a:bodyPr>
            <a:noAutofit/>
          </a:bodyPr>
          <a:lstStyle/>
          <a:p>
            <a:r>
              <a:rPr lang="zh-CN" altLang="en-US" sz="2400" dirty="0"/>
              <a:t>很不幸的消息，其实用户压根不关心我们的东西</a:t>
            </a:r>
            <a:endParaRPr lang="en-US" altLang="zh-CN" sz="2400" dirty="0"/>
          </a:p>
          <a:p>
            <a:r>
              <a:rPr lang="zh-CN" altLang="en-US" sz="2400" dirty="0"/>
              <a:t>用户或者客户只关注一个产品的</a:t>
            </a:r>
          </a:p>
        </p:txBody>
      </p:sp>
    </p:spTree>
    <p:extLst>
      <p:ext uri="{BB962C8B-B14F-4D97-AF65-F5344CB8AC3E}">
        <p14:creationId xmlns:p14="http://schemas.microsoft.com/office/powerpoint/2010/main" val="229336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11</a:t>
            </a:fld>
            <a:endParaRPr lang="en-US"/>
          </a:p>
        </p:txBody>
      </p:sp>
      <p:sp>
        <p:nvSpPr>
          <p:cNvPr id="13"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b="1">
                <a:latin typeface="+mj-ea"/>
                <a:ea typeface="+mj-ea"/>
              </a:rPr>
              <a:t>什么是用户体验</a:t>
            </a:r>
            <a:endParaRPr lang="zh-CN" altLang="zh-CN" b="1">
              <a:solidFill>
                <a:schemeClr val="bg1"/>
              </a:solidFill>
              <a:latin typeface="+mj-ea"/>
              <a:ea typeface="+mj-ea"/>
            </a:endParaRPr>
          </a:p>
        </p:txBody>
      </p:sp>
      <p:sp>
        <p:nvSpPr>
          <p:cNvPr id="14" name="内容占位符 2"/>
          <p:cNvSpPr>
            <a:spLocks noGrp="1"/>
          </p:cNvSpPr>
          <p:nvPr>
            <p:ph idx="4294967295"/>
          </p:nvPr>
        </p:nvSpPr>
        <p:spPr>
          <a:xfrm>
            <a:off x="754063" y="1714500"/>
            <a:ext cx="8032750" cy="4319588"/>
          </a:xfrm>
        </p:spPr>
        <p:txBody>
          <a:bodyPr/>
          <a:lstStyle/>
          <a:p>
            <a:pPr>
              <a:lnSpc>
                <a:spcPct val="150000"/>
              </a:lnSpc>
              <a:spcBef>
                <a:spcPct val="50000"/>
              </a:spcBef>
              <a:buFont typeface="Arial" panose="020B0604020202020204" pitchFamily="34" charset="0"/>
              <a:buChar char="•"/>
            </a:pPr>
            <a:r>
              <a:rPr lang="zh-CN" altLang="en-US" sz="2200" b="0">
                <a:solidFill>
                  <a:srgbClr val="0D0D0D"/>
                </a:solidFill>
                <a:latin typeface="+mj-ea"/>
                <a:ea typeface="+mj-ea"/>
              </a:rPr>
              <a:t>用户体验，英文叫做</a:t>
            </a:r>
            <a:r>
              <a:rPr lang="en-US" altLang="zh-CN" sz="2200" b="0">
                <a:solidFill>
                  <a:srgbClr val="0D0D0D"/>
                </a:solidFill>
                <a:latin typeface="+mj-ea"/>
                <a:ea typeface="+mj-ea"/>
              </a:rPr>
              <a:t>User Experience，</a:t>
            </a:r>
            <a:r>
              <a:rPr lang="zh-CN" altLang="en-US" sz="2200" b="0">
                <a:solidFill>
                  <a:srgbClr val="0D0D0D"/>
                </a:solidFill>
                <a:latin typeface="+mj-ea"/>
                <a:ea typeface="+mj-ea"/>
              </a:rPr>
              <a:t>缩写为</a:t>
            </a:r>
            <a:r>
              <a:rPr lang="en-US" altLang="zh-CN" sz="2200" b="0">
                <a:solidFill>
                  <a:srgbClr val="0D0D0D"/>
                </a:solidFill>
                <a:latin typeface="+mj-ea"/>
                <a:ea typeface="+mj-ea"/>
              </a:rPr>
              <a:t>UE, </a:t>
            </a:r>
            <a:r>
              <a:rPr lang="zh-CN" altLang="en-US" sz="2200" b="0">
                <a:solidFill>
                  <a:srgbClr val="0D0D0D"/>
                </a:solidFill>
                <a:latin typeface="+mj-ea"/>
                <a:ea typeface="+mj-ea"/>
              </a:rPr>
              <a:t>或者</a:t>
            </a:r>
            <a:r>
              <a:rPr lang="en-US" altLang="zh-CN" sz="2200" b="0">
                <a:solidFill>
                  <a:srgbClr val="0D0D0D"/>
                </a:solidFill>
                <a:latin typeface="+mj-ea"/>
                <a:ea typeface="+mj-ea"/>
              </a:rPr>
              <a:t>UX。 </a:t>
            </a:r>
          </a:p>
          <a:p>
            <a:pPr>
              <a:lnSpc>
                <a:spcPct val="150000"/>
              </a:lnSpc>
              <a:spcBef>
                <a:spcPct val="50000"/>
              </a:spcBef>
              <a:buFont typeface="Arial" panose="020B0604020202020204" pitchFamily="34" charset="0"/>
              <a:buChar char="•"/>
            </a:pPr>
            <a:r>
              <a:rPr lang="zh-CN" altLang="en-US" sz="2200" b="0">
                <a:solidFill>
                  <a:srgbClr val="0D0D0D"/>
                </a:solidFill>
                <a:latin typeface="+mj-ea"/>
                <a:ea typeface="+mj-ea"/>
              </a:rPr>
              <a:t>它是指用户访问一个</a:t>
            </a:r>
            <a:r>
              <a:rPr lang="zh-CN" altLang="en-US" sz="2200" b="0" u="sng">
                <a:solidFill>
                  <a:srgbClr val="0D0D0D"/>
                </a:solidFill>
                <a:latin typeface="+mj-ea"/>
                <a:ea typeface="+mj-ea"/>
              </a:rPr>
              <a:t>网站</a:t>
            </a:r>
            <a:r>
              <a:rPr lang="zh-CN" altLang="en-US" sz="2200" b="0">
                <a:solidFill>
                  <a:srgbClr val="0D0D0D"/>
                </a:solidFill>
                <a:latin typeface="+mj-ea"/>
                <a:ea typeface="+mj-ea"/>
              </a:rPr>
              <a:t>或者使用一个</a:t>
            </a:r>
            <a:r>
              <a:rPr lang="zh-CN" altLang="en-US" sz="2200" b="0" u="sng">
                <a:solidFill>
                  <a:srgbClr val="0D0D0D"/>
                </a:solidFill>
                <a:latin typeface="+mj-ea"/>
                <a:ea typeface="+mj-ea"/>
              </a:rPr>
              <a:t>产品</a:t>
            </a:r>
            <a:r>
              <a:rPr lang="zh-CN" altLang="en-US" sz="2200" b="0">
                <a:solidFill>
                  <a:srgbClr val="0D0D0D"/>
                </a:solidFill>
                <a:latin typeface="+mj-ea"/>
                <a:ea typeface="+mj-ea"/>
              </a:rPr>
              <a:t>时所带给他的体验。</a:t>
            </a:r>
            <a:r>
              <a:rPr lang="en-US" altLang="zh-CN" sz="2200" b="0">
                <a:solidFill>
                  <a:srgbClr val="0D0D0D"/>
                </a:solidFill>
                <a:latin typeface="+mj-ea"/>
                <a:ea typeface="+mj-ea"/>
              </a:rPr>
              <a:t>	</a:t>
            </a:r>
            <a:endParaRPr lang="zh-CN" altLang="en-US" sz="2200" b="0">
              <a:solidFill>
                <a:srgbClr val="0D0D0D"/>
              </a:solidFill>
              <a:latin typeface="+mj-ea"/>
              <a:ea typeface="+mj-ea"/>
            </a:endParaRPr>
          </a:p>
        </p:txBody>
      </p:sp>
    </p:spTree>
    <p:extLst>
      <p:ext uri="{BB962C8B-B14F-4D97-AF65-F5344CB8AC3E}">
        <p14:creationId xmlns:p14="http://schemas.microsoft.com/office/powerpoint/2010/main" val="2602923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42274" y="151579"/>
            <a:ext cx="2341494" cy="428612"/>
          </a:xfrm>
        </p:spPr>
        <p:txBody>
          <a:bodyPr>
            <a:normAutofit fontScale="92500" lnSpcReduction="20000"/>
          </a:bodyPr>
          <a:lstStyle/>
          <a:p>
            <a:r>
              <a:rPr lang="zh-CN" altLang="en-US" dirty="0">
                <a:solidFill>
                  <a:srgbClr val="FF0000"/>
                </a:solidFill>
              </a:rPr>
              <a:t>基本概念介绍</a:t>
            </a:r>
          </a:p>
          <a:p>
            <a:endParaRPr lang="zh-CN" altLang="en-US" dirty="0">
              <a:solidFill>
                <a:srgbClr val="FF0000"/>
              </a:solidFill>
            </a:endParaRPr>
          </a:p>
        </p:txBody>
      </p:sp>
      <p:sp>
        <p:nvSpPr>
          <p:cNvPr id="6" name="内容占位符 2"/>
          <p:cNvSpPr txBox="1">
            <a:spLocks/>
          </p:cNvSpPr>
          <p:nvPr/>
        </p:nvSpPr>
        <p:spPr>
          <a:xfrm>
            <a:off x="457200" y="1714501"/>
            <a:ext cx="8229600" cy="3737372"/>
          </a:xfrm>
          <a:prstGeom prst="rect">
            <a:avLst/>
          </a:prstGeom>
        </p:spPr>
        <p:txBody>
          <a:bodyPr/>
          <a:lstStyle/>
          <a:p>
            <a:pPr marL="342900" indent="-342900">
              <a:spcBef>
                <a:spcPct val="20000"/>
              </a:spcBef>
              <a:buFont typeface="Arial" pitchFamily="34" charset="0"/>
              <a:buChar char="•"/>
              <a:defRPr/>
            </a:pPr>
            <a:endParaRPr lang="zh-CN" altLang="en-US" sz="3200" dirty="0"/>
          </a:p>
        </p:txBody>
      </p:sp>
      <p:sp>
        <p:nvSpPr>
          <p:cNvPr id="9" name="矩形 8"/>
          <p:cNvSpPr/>
          <p:nvPr/>
        </p:nvSpPr>
        <p:spPr>
          <a:xfrm>
            <a:off x="251520" y="672402"/>
            <a:ext cx="2595582" cy="446276"/>
          </a:xfrm>
          <a:prstGeom prst="rect">
            <a:avLst/>
          </a:prstGeom>
        </p:spPr>
        <p:txBody>
          <a:bodyPr wrap="none">
            <a:spAutoFit/>
          </a:bodyPr>
          <a:lstStyle/>
          <a:p>
            <a:pPr marL="342900" indent="-342900">
              <a:spcBef>
                <a:spcPct val="20000"/>
              </a:spcBef>
              <a:buFont typeface="Arial" pitchFamily="34" charset="0"/>
              <a:buChar char="•"/>
              <a:defRPr/>
            </a:pPr>
            <a:r>
              <a:rPr lang="zh-CN" altLang="en-US" sz="2300" b="1" dirty="0">
                <a:latin typeface="微软雅黑" pitchFamily="34" charset="-122"/>
                <a:ea typeface="微软雅黑" pitchFamily="34" charset="-122"/>
              </a:rPr>
              <a:t>体验层次的分解</a:t>
            </a:r>
          </a:p>
        </p:txBody>
      </p:sp>
      <p:grpSp>
        <p:nvGrpSpPr>
          <p:cNvPr id="11" name="组合 10"/>
          <p:cNvGrpSpPr/>
          <p:nvPr/>
        </p:nvGrpSpPr>
        <p:grpSpPr>
          <a:xfrm>
            <a:off x="736957" y="1484784"/>
            <a:ext cx="7670086" cy="3485102"/>
            <a:chOff x="1219200" y="1676400"/>
            <a:chExt cx="6858000" cy="3479800"/>
          </a:xfrm>
        </p:grpSpPr>
        <p:graphicFrame>
          <p:nvGraphicFramePr>
            <p:cNvPr id="12" name="图示 11"/>
            <p:cNvGraphicFramePr/>
            <p:nvPr>
              <p:extLst>
                <p:ext uri="{D42A27DB-BD31-4B8C-83A1-F6EECF244321}">
                  <p14:modId xmlns:p14="http://schemas.microsoft.com/office/powerpoint/2010/main" val="2651904695"/>
                </p:ext>
              </p:extLst>
            </p:nvPr>
          </p:nvGraphicFramePr>
          <p:xfrm>
            <a:off x="1219200" y="1676400"/>
            <a:ext cx="4267200" cy="347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图示 12"/>
            <p:cNvGraphicFramePr/>
            <p:nvPr>
              <p:extLst>
                <p:ext uri="{D42A27DB-BD31-4B8C-83A1-F6EECF244321}">
                  <p14:modId xmlns:p14="http://schemas.microsoft.com/office/powerpoint/2010/main" val="2138560505"/>
                </p:ext>
              </p:extLst>
            </p:nvPr>
          </p:nvGraphicFramePr>
          <p:xfrm>
            <a:off x="3810000" y="1676400"/>
            <a:ext cx="4267200" cy="3479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Tree>
    <p:extLst>
      <p:ext uri="{BB962C8B-B14F-4D97-AF65-F5344CB8AC3E}">
        <p14:creationId xmlns:p14="http://schemas.microsoft.com/office/powerpoint/2010/main" val="3531244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502865" y="5373216"/>
            <a:ext cx="748823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30000"/>
              </a:spcBef>
            </a:pPr>
            <a:r>
              <a:rPr lang="zh-CN" altLang="en-US">
                <a:latin typeface="微软雅黑" pitchFamily="34" charset="-122"/>
                <a:ea typeface="微软雅黑" pitchFamily="34" charset="-122"/>
              </a:rPr>
              <a:t>用户体验是用户的主观感受，如果我们产品的设计能够与用户心理的期</a:t>
            </a:r>
          </a:p>
          <a:p>
            <a:pPr eaLnBrk="1" hangingPunct="1">
              <a:spcBef>
                <a:spcPct val="30000"/>
              </a:spcBef>
            </a:pPr>
            <a:r>
              <a:rPr lang="zh-CN" altLang="en-US">
                <a:latin typeface="微软雅黑" pitchFamily="34" charset="-122"/>
                <a:ea typeface="微软雅黑" pitchFamily="34" charset="-122"/>
              </a:rPr>
              <a:t>望相吻合的话，用户就会更满意于产品，用户的满意度越高，用户对我</a:t>
            </a:r>
          </a:p>
          <a:p>
            <a:pPr eaLnBrk="1" hangingPunct="1">
              <a:spcBef>
                <a:spcPct val="30000"/>
              </a:spcBef>
            </a:pPr>
            <a:r>
              <a:rPr lang="zh-CN" altLang="en-US">
                <a:latin typeface="微软雅黑" pitchFamily="34" charset="-122"/>
                <a:ea typeface="微软雅黑" pitchFamily="34" charset="-122"/>
              </a:rPr>
              <a:t>们产品的忠诚度就越高，我们产品的黏性就越大。</a:t>
            </a:r>
          </a:p>
        </p:txBody>
      </p:sp>
      <p:graphicFrame>
        <p:nvGraphicFramePr>
          <p:cNvPr id="11" name="Object 2"/>
          <p:cNvGraphicFramePr>
            <a:graphicFrameLocks noGrp="1" noChangeAspect="1"/>
          </p:cNvGraphicFramePr>
          <p:nvPr>
            <p:ph idx="1"/>
            <p:extLst>
              <p:ext uri="{D42A27DB-BD31-4B8C-83A1-F6EECF244321}">
                <p14:modId xmlns:p14="http://schemas.microsoft.com/office/powerpoint/2010/main" val="4230766475"/>
              </p:ext>
            </p:extLst>
          </p:nvPr>
        </p:nvGraphicFramePr>
        <p:xfrm>
          <a:off x="828675" y="889000"/>
          <a:ext cx="7751763" cy="3979863"/>
        </p:xfrm>
        <a:graphic>
          <a:graphicData uri="http://schemas.openxmlformats.org/presentationml/2006/ole">
            <mc:AlternateContent xmlns:mc="http://schemas.openxmlformats.org/markup-compatibility/2006">
              <mc:Choice xmlns:v="urn:schemas-microsoft-com:vml" Requires="v">
                <p:oleObj spid="_x0000_s5166" r:id="rId4" imgW="7619048" imgH="3911111" progId="">
                  <p:embed/>
                </p:oleObj>
              </mc:Choice>
              <mc:Fallback>
                <p:oleObj r:id="rId4" imgW="7619048" imgH="391111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889000"/>
                        <a:ext cx="7751763" cy="3979863"/>
                      </a:xfrm>
                      <a:prstGeom prst="rect">
                        <a:avLst/>
                      </a:prstGeom>
                      <a:noFill/>
                      <a:ln>
                        <a:noFill/>
                      </a:ln>
                      <a:effectLst/>
                    </p:spPr>
                  </p:pic>
                </p:oleObj>
              </mc:Fallback>
            </mc:AlternateContent>
          </a:graphicData>
        </a:graphic>
      </p:graphicFrame>
      <p:sp>
        <p:nvSpPr>
          <p:cNvPr id="12" name="Text Box 7"/>
          <p:cNvSpPr txBox="1">
            <a:spLocks noChangeArrowheads="1"/>
          </p:cNvSpPr>
          <p:nvPr/>
        </p:nvSpPr>
        <p:spPr bwMode="auto">
          <a:xfrm>
            <a:off x="107504" y="836712"/>
            <a:ext cx="3024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a:solidFill>
                  <a:srgbClr val="0D0D0D"/>
                </a:solidFill>
                <a:latin typeface="微软雅黑" pitchFamily="34" charset="-122"/>
                <a:ea typeface="微软雅黑" pitchFamily="34" charset="-122"/>
              </a:rPr>
              <a:t>增加产品对用户的黏性：</a:t>
            </a:r>
          </a:p>
        </p:txBody>
      </p:sp>
      <p:sp>
        <p:nvSpPr>
          <p:cNvPr id="14"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13</a:t>
            </a:fld>
            <a:endParaRPr lang="en-US"/>
          </a:p>
        </p:txBody>
      </p:sp>
      <p:sp>
        <p:nvSpPr>
          <p:cNvPr id="17" name="标题 1"/>
          <p:cNvSpPr txBox="1">
            <a:spLocks/>
          </p:cNvSpPr>
          <p:nvPr/>
        </p:nvSpPr>
        <p:spPr>
          <a:xfrm>
            <a:off x="0" y="1"/>
            <a:ext cx="9144000" cy="692695"/>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b="1">
                <a:latin typeface="+mj-ea"/>
                <a:ea typeface="+mj-ea"/>
              </a:rPr>
              <a:t>什么是用户体验</a:t>
            </a:r>
            <a:endParaRPr lang="zh-CN" altLang="zh-CN" b="1">
              <a:solidFill>
                <a:schemeClr val="bg1"/>
              </a:solidFill>
              <a:latin typeface="+mj-ea"/>
              <a:ea typeface="+mj-ea"/>
            </a:endParaRPr>
          </a:p>
        </p:txBody>
      </p:sp>
    </p:spTree>
    <p:extLst>
      <p:ext uri="{BB962C8B-B14F-4D97-AF65-F5344CB8AC3E}">
        <p14:creationId xmlns:p14="http://schemas.microsoft.com/office/powerpoint/2010/main" val="2602923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533576" y="6310456"/>
            <a:ext cx="502920" cy="502920"/>
          </a:xfrm>
        </p:spPr>
        <p:txBody>
          <a:bodyPr/>
          <a:lstStyle/>
          <a:p>
            <a:fld id="{2754ED01-E2A0-4C1E-8E21-014B99041579}" type="slidenum">
              <a:rPr lang="en-US" smtClean="0"/>
              <a:pPr/>
              <a:t>14</a:t>
            </a:fld>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384"/>
            <a:ext cx="8388423" cy="6237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49895" y="332656"/>
            <a:ext cx="461665" cy="1368152"/>
          </a:xfrm>
          <a:prstGeom prst="rect">
            <a:avLst/>
          </a:prstGeom>
          <a:noFill/>
        </p:spPr>
        <p:txBody>
          <a:bodyPr vert="eaVert" wrap="square" rtlCol="0">
            <a:spAutoFit/>
          </a:bodyPr>
          <a:lstStyle/>
          <a:p>
            <a:pPr algn="ctr"/>
            <a:r>
              <a:rPr lang="zh-CN" altLang="en-US" b="1" dirty="0">
                <a:solidFill>
                  <a:schemeClr val="accent2"/>
                </a:solidFill>
                <a:latin typeface="+mj-ea"/>
                <a:ea typeface="+mj-ea"/>
              </a:rPr>
              <a:t>用户 </a:t>
            </a:r>
            <a:r>
              <a:rPr lang="en-US" altLang="zh-CN" b="1" dirty="0">
                <a:solidFill>
                  <a:schemeClr val="accent2"/>
                </a:solidFill>
                <a:latin typeface="+mj-ea"/>
                <a:ea typeface="+mj-ea"/>
              </a:rPr>
              <a:t>+ </a:t>
            </a:r>
            <a:r>
              <a:rPr lang="zh-CN" altLang="en-US" b="1" dirty="0">
                <a:solidFill>
                  <a:schemeClr val="accent2"/>
                </a:solidFill>
                <a:latin typeface="+mj-ea"/>
                <a:ea typeface="+mj-ea"/>
              </a:rPr>
              <a:t>产品</a:t>
            </a:r>
          </a:p>
        </p:txBody>
      </p:sp>
      <p:sp>
        <p:nvSpPr>
          <p:cNvPr id="9" name="TextBox 8"/>
          <p:cNvSpPr txBox="1"/>
          <p:nvPr/>
        </p:nvSpPr>
        <p:spPr>
          <a:xfrm>
            <a:off x="141238" y="2060848"/>
            <a:ext cx="461665" cy="1368152"/>
          </a:xfrm>
          <a:prstGeom prst="rect">
            <a:avLst/>
          </a:prstGeom>
          <a:noFill/>
        </p:spPr>
        <p:txBody>
          <a:bodyPr vert="eaVert" wrap="square" rtlCol="0">
            <a:spAutoFit/>
          </a:bodyPr>
          <a:lstStyle/>
          <a:p>
            <a:pPr algn="ctr"/>
            <a:r>
              <a:rPr lang="zh-CN" altLang="en-US" b="1">
                <a:solidFill>
                  <a:schemeClr val="accent2"/>
                </a:solidFill>
                <a:latin typeface="+mj-ea"/>
                <a:ea typeface="+mj-ea"/>
              </a:rPr>
              <a:t>期望 </a:t>
            </a:r>
            <a:r>
              <a:rPr lang="en-US" altLang="zh-CN" b="1">
                <a:solidFill>
                  <a:schemeClr val="accent2"/>
                </a:solidFill>
                <a:latin typeface="+mj-ea"/>
                <a:ea typeface="+mj-ea"/>
              </a:rPr>
              <a:t>+ </a:t>
            </a:r>
            <a:r>
              <a:rPr lang="zh-CN" altLang="en-US" b="1">
                <a:solidFill>
                  <a:schemeClr val="accent2"/>
                </a:solidFill>
                <a:latin typeface="+mj-ea"/>
                <a:ea typeface="+mj-ea"/>
              </a:rPr>
              <a:t>体验</a:t>
            </a:r>
          </a:p>
        </p:txBody>
      </p:sp>
      <p:sp>
        <p:nvSpPr>
          <p:cNvPr id="10" name="TextBox 9"/>
          <p:cNvSpPr txBox="1"/>
          <p:nvPr/>
        </p:nvSpPr>
        <p:spPr>
          <a:xfrm>
            <a:off x="149895" y="3717032"/>
            <a:ext cx="461665" cy="1368152"/>
          </a:xfrm>
          <a:prstGeom prst="rect">
            <a:avLst/>
          </a:prstGeom>
          <a:noFill/>
        </p:spPr>
        <p:txBody>
          <a:bodyPr vert="eaVert" wrap="square" rtlCol="0">
            <a:spAutoFit/>
          </a:bodyPr>
          <a:lstStyle/>
          <a:p>
            <a:pPr algn="ctr"/>
            <a:r>
              <a:rPr lang="zh-CN" altLang="en-US" b="1" dirty="0">
                <a:solidFill>
                  <a:schemeClr val="accent2"/>
                </a:solidFill>
                <a:latin typeface="+mj-ea"/>
                <a:ea typeface="+mj-ea"/>
              </a:rPr>
              <a:t>体验结果</a:t>
            </a:r>
          </a:p>
        </p:txBody>
      </p:sp>
    </p:spTree>
    <p:extLst>
      <p:ext uri="{BB962C8B-B14F-4D97-AF65-F5344CB8AC3E}">
        <p14:creationId xmlns:p14="http://schemas.microsoft.com/office/powerpoint/2010/main" val="260292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0"/>
            <a:ext cx="9144000" cy="1214439"/>
          </a:xfrm>
        </p:spPr>
        <p:style>
          <a:lnRef idx="1">
            <a:schemeClr val="accent2"/>
          </a:lnRef>
          <a:fillRef idx="3">
            <a:schemeClr val="accent2"/>
          </a:fillRef>
          <a:effectRef idx="2">
            <a:schemeClr val="accent2"/>
          </a:effectRef>
          <a:fontRef idx="minor">
            <a:schemeClr val="lt1"/>
          </a:fontRef>
        </p:style>
        <p:txBody>
          <a:bodyPr/>
          <a:lstStyle/>
          <a:p>
            <a:r>
              <a:rPr lang="en-US" altLang="zh-CN" b="1">
                <a:solidFill>
                  <a:schemeClr val="bg1"/>
                </a:solidFill>
                <a:latin typeface="+mj-ea"/>
                <a:ea typeface="+mj-ea"/>
              </a:rPr>
              <a:t>  </a:t>
            </a:r>
            <a:r>
              <a:rPr lang="zh-CN" altLang="zh-CN" b="1">
                <a:solidFill>
                  <a:schemeClr val="bg1"/>
                </a:solidFill>
                <a:latin typeface="+mj-ea"/>
                <a:ea typeface="+mj-ea"/>
              </a:rPr>
              <a:t>如何衡量用户体验</a:t>
            </a:r>
          </a:p>
        </p:txBody>
      </p:sp>
      <p:sp>
        <p:nvSpPr>
          <p:cNvPr id="7" name="内容占位符 2"/>
          <p:cNvSpPr>
            <a:spLocks noGrp="1"/>
          </p:cNvSpPr>
          <p:nvPr>
            <p:ph idx="1"/>
          </p:nvPr>
        </p:nvSpPr>
        <p:spPr>
          <a:xfrm>
            <a:off x="754063" y="1571625"/>
            <a:ext cx="7961312" cy="4319588"/>
          </a:xfrm>
        </p:spPr>
        <p:txBody>
          <a:bodyPr/>
          <a:lstStyle/>
          <a:p>
            <a:pPr marL="514350" indent="-514350" algn="just">
              <a:lnSpc>
                <a:spcPct val="150000"/>
              </a:lnSpc>
              <a:buFont typeface="Franklin Gothic Medium" pitchFamily="34" charset="0"/>
              <a:buAutoNum type="arabicPeriod"/>
            </a:pPr>
            <a:r>
              <a:rPr lang="zh-CN" altLang="en-US" sz="2800" b="0">
                <a:solidFill>
                  <a:srgbClr val="0D0D0D"/>
                </a:solidFill>
                <a:latin typeface="+mj-ea"/>
                <a:ea typeface="+mj-ea"/>
              </a:rPr>
              <a:t>有用</a:t>
            </a:r>
            <a:endParaRPr lang="en-US" altLang="zh-CN" sz="2800" b="0">
              <a:solidFill>
                <a:srgbClr val="0D0D0D"/>
              </a:solidFill>
              <a:latin typeface="+mj-ea"/>
              <a:ea typeface="+mj-ea"/>
            </a:endParaRPr>
          </a:p>
          <a:p>
            <a:pPr marL="514350" indent="-514350" algn="just">
              <a:lnSpc>
                <a:spcPct val="150000"/>
              </a:lnSpc>
              <a:buFont typeface="Franklin Gothic Medium" pitchFamily="34" charset="0"/>
              <a:buAutoNum type="arabicPeriod"/>
            </a:pPr>
            <a:r>
              <a:rPr lang="zh-CN" altLang="en-US" sz="2800" b="0">
                <a:solidFill>
                  <a:srgbClr val="0D0D0D"/>
                </a:solidFill>
                <a:latin typeface="+mj-ea"/>
                <a:ea typeface="+mj-ea"/>
              </a:rPr>
              <a:t>易用</a:t>
            </a:r>
            <a:endParaRPr lang="en-US" altLang="zh-CN" sz="2800" b="0">
              <a:solidFill>
                <a:srgbClr val="0D0D0D"/>
              </a:solidFill>
              <a:latin typeface="+mj-ea"/>
              <a:ea typeface="+mj-ea"/>
            </a:endParaRPr>
          </a:p>
          <a:p>
            <a:pPr marL="514350" indent="-514350" algn="just">
              <a:lnSpc>
                <a:spcPct val="150000"/>
              </a:lnSpc>
              <a:buFont typeface="Franklin Gothic Medium" pitchFamily="34" charset="0"/>
              <a:buAutoNum type="arabicPeriod"/>
            </a:pPr>
            <a:r>
              <a:rPr lang="zh-CN" altLang="en-US" sz="2800" b="0">
                <a:solidFill>
                  <a:srgbClr val="0D0D0D"/>
                </a:solidFill>
                <a:latin typeface="+mj-ea"/>
                <a:ea typeface="+mj-ea"/>
              </a:rPr>
              <a:t>友好</a:t>
            </a:r>
            <a:endParaRPr lang="en-US" altLang="zh-CN" sz="2800" b="0">
              <a:solidFill>
                <a:srgbClr val="0D0D0D"/>
              </a:solidFill>
              <a:latin typeface="+mj-ea"/>
              <a:ea typeface="+mj-ea"/>
            </a:endParaRPr>
          </a:p>
          <a:p>
            <a:pPr marL="514350" indent="-514350" algn="just">
              <a:lnSpc>
                <a:spcPct val="150000"/>
              </a:lnSpc>
              <a:buFont typeface="Franklin Gothic Medium" pitchFamily="34" charset="0"/>
              <a:buAutoNum type="arabicPeriod"/>
            </a:pPr>
            <a:r>
              <a:rPr lang="zh-CN" altLang="en-US" sz="2800" b="0">
                <a:solidFill>
                  <a:srgbClr val="0D0D0D"/>
                </a:solidFill>
                <a:latin typeface="+mj-ea"/>
                <a:ea typeface="+mj-ea"/>
              </a:rPr>
              <a:t>情感</a:t>
            </a:r>
          </a:p>
        </p:txBody>
      </p:sp>
      <p:sp>
        <p:nvSpPr>
          <p:cNvPr id="9"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15</a:t>
            </a:fld>
            <a:endParaRPr lang="en-US"/>
          </a:p>
        </p:txBody>
      </p:sp>
    </p:spTree>
    <p:extLst>
      <p:ext uri="{BB962C8B-B14F-4D97-AF65-F5344CB8AC3E}">
        <p14:creationId xmlns:p14="http://schemas.microsoft.com/office/powerpoint/2010/main" val="2602923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0" y="0"/>
            <a:ext cx="9144000" cy="1214439"/>
          </a:xfrm>
        </p:spPr>
        <p:style>
          <a:lnRef idx="1">
            <a:schemeClr val="accent2"/>
          </a:lnRef>
          <a:fillRef idx="3">
            <a:schemeClr val="accent2"/>
          </a:fillRef>
          <a:effectRef idx="2">
            <a:schemeClr val="accent2"/>
          </a:effectRef>
          <a:fontRef idx="minor">
            <a:schemeClr val="lt1"/>
          </a:fontRef>
        </p:style>
        <p:txBody>
          <a:bodyPr/>
          <a:lstStyle/>
          <a:p>
            <a:r>
              <a:rPr lang="en-US" altLang="zh-CN" b="1">
                <a:solidFill>
                  <a:schemeClr val="bg1"/>
                </a:solidFill>
                <a:latin typeface="+mj-ea"/>
                <a:ea typeface="+mj-ea"/>
              </a:rPr>
              <a:t>  </a:t>
            </a:r>
            <a:r>
              <a:rPr lang="zh-CN" altLang="zh-CN" b="1">
                <a:solidFill>
                  <a:schemeClr val="bg1"/>
                </a:solidFill>
                <a:latin typeface="+mj-ea"/>
                <a:ea typeface="+mj-ea"/>
              </a:rPr>
              <a:t>如何衡量用户体验</a:t>
            </a:r>
          </a:p>
        </p:txBody>
      </p:sp>
      <p:sp>
        <p:nvSpPr>
          <p:cNvPr id="8" name="内容占位符 2"/>
          <p:cNvSpPr>
            <a:spLocks noGrp="1"/>
          </p:cNvSpPr>
          <p:nvPr>
            <p:ph idx="4294967295"/>
          </p:nvPr>
        </p:nvSpPr>
        <p:spPr>
          <a:xfrm>
            <a:off x="179512" y="1268760"/>
            <a:ext cx="7961312" cy="633239"/>
          </a:xfrm>
        </p:spPr>
        <p:txBody>
          <a:bodyPr>
            <a:normAutofit lnSpcReduction="10000"/>
          </a:bodyPr>
          <a:lstStyle/>
          <a:p>
            <a:pPr marL="514350" indent="-514350" algn="just">
              <a:lnSpc>
                <a:spcPct val="150000"/>
              </a:lnSpc>
              <a:buFontTx/>
              <a:buNone/>
            </a:pPr>
            <a:r>
              <a:rPr lang="en-US" altLang="zh-CN" sz="2800">
                <a:solidFill>
                  <a:schemeClr val="accent2"/>
                </a:solidFill>
                <a:latin typeface="+mj-ea"/>
                <a:ea typeface="+mj-ea"/>
              </a:rPr>
              <a:t>1</a:t>
            </a:r>
            <a:r>
              <a:rPr lang="zh-CN" altLang="en-US" sz="2800">
                <a:solidFill>
                  <a:schemeClr val="accent2"/>
                </a:solidFill>
                <a:latin typeface="+mj-ea"/>
                <a:ea typeface="+mj-ea"/>
              </a:rPr>
              <a:t>、有用</a:t>
            </a:r>
            <a:endParaRPr lang="en-US" altLang="zh-CN" sz="2800">
              <a:solidFill>
                <a:schemeClr val="accent2"/>
              </a:solidFill>
              <a:latin typeface="+mj-ea"/>
              <a:ea typeface="+mj-ea"/>
            </a:endParaRPr>
          </a:p>
        </p:txBody>
      </p:sp>
      <p:pic>
        <p:nvPicPr>
          <p:cNvPr id="7170" name="Picture 2" descr="http://image.xinmin.cn/2011/10/09/201110090039078312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24" y="1844824"/>
            <a:ext cx="4762500" cy="31683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i4.hexunimg.cn/2011-10-09/1340020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916832"/>
            <a:ext cx="4172270" cy="305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934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690414"/>
            <a:ext cx="6215062"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a:solidFill>
                  <a:schemeClr val="bg1"/>
                </a:solidFill>
                <a:latin typeface="+mj-ea"/>
                <a:ea typeface="+mj-ea"/>
              </a:rPr>
              <a:t>  </a:t>
            </a:r>
            <a:r>
              <a:rPr lang="zh-CN" altLang="zh-CN" b="1">
                <a:solidFill>
                  <a:schemeClr val="bg1"/>
                </a:solidFill>
                <a:latin typeface="+mj-ea"/>
                <a:ea typeface="+mj-ea"/>
              </a:rPr>
              <a:t>如何衡量用户体验</a:t>
            </a:r>
          </a:p>
        </p:txBody>
      </p:sp>
      <p:sp>
        <p:nvSpPr>
          <p:cNvPr id="8" name="内容占位符 2"/>
          <p:cNvSpPr txBox="1">
            <a:spLocks/>
          </p:cNvSpPr>
          <p:nvPr/>
        </p:nvSpPr>
        <p:spPr>
          <a:xfrm>
            <a:off x="179512" y="1268760"/>
            <a:ext cx="7961312" cy="63323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514350" indent="-514350" algn="just">
              <a:lnSpc>
                <a:spcPct val="150000"/>
              </a:lnSpc>
              <a:buFontTx/>
              <a:buNone/>
            </a:pPr>
            <a:r>
              <a:rPr lang="en-US" altLang="zh-CN" sz="2800">
                <a:solidFill>
                  <a:schemeClr val="accent2"/>
                </a:solidFill>
                <a:latin typeface="+mj-ea"/>
                <a:ea typeface="+mj-ea"/>
              </a:rPr>
              <a:t>2</a:t>
            </a:r>
            <a:r>
              <a:rPr lang="zh-CN" altLang="en-US" sz="2800">
                <a:solidFill>
                  <a:schemeClr val="accent2"/>
                </a:solidFill>
                <a:latin typeface="+mj-ea"/>
                <a:ea typeface="+mj-ea"/>
              </a:rPr>
              <a:t>、易用</a:t>
            </a:r>
            <a:endParaRPr lang="en-US" altLang="zh-CN" sz="2800">
              <a:solidFill>
                <a:schemeClr val="accent2"/>
              </a:solidFill>
              <a:latin typeface="+mj-ea"/>
              <a:ea typeface="+mj-ea"/>
            </a:endParaRPr>
          </a:p>
        </p:txBody>
      </p:sp>
      <p:sp>
        <p:nvSpPr>
          <p:cNvPr id="9"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17</a:t>
            </a:fld>
            <a:endParaRPr lang="en-US"/>
          </a:p>
        </p:txBody>
      </p:sp>
    </p:spTree>
    <p:extLst>
      <p:ext uri="{BB962C8B-B14F-4D97-AF65-F5344CB8AC3E}">
        <p14:creationId xmlns:p14="http://schemas.microsoft.com/office/powerpoint/2010/main" val="241158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a:solidFill>
                  <a:schemeClr val="bg1"/>
                </a:solidFill>
                <a:latin typeface="+mj-ea"/>
                <a:ea typeface="+mj-ea"/>
              </a:rPr>
              <a:t>  </a:t>
            </a:r>
            <a:r>
              <a:rPr lang="zh-CN" altLang="zh-CN" b="1">
                <a:solidFill>
                  <a:schemeClr val="bg1"/>
                </a:solidFill>
                <a:latin typeface="+mj-ea"/>
                <a:ea typeface="+mj-ea"/>
              </a:rPr>
              <a:t>如何衡量用户体验</a:t>
            </a:r>
          </a:p>
        </p:txBody>
      </p:sp>
      <p:sp>
        <p:nvSpPr>
          <p:cNvPr id="8" name="内容占位符 2"/>
          <p:cNvSpPr txBox="1">
            <a:spLocks/>
          </p:cNvSpPr>
          <p:nvPr/>
        </p:nvSpPr>
        <p:spPr>
          <a:xfrm>
            <a:off x="35496" y="1268760"/>
            <a:ext cx="7961312" cy="63323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514350" indent="-514350" algn="just">
              <a:lnSpc>
                <a:spcPct val="150000"/>
              </a:lnSpc>
              <a:buFontTx/>
              <a:buNone/>
            </a:pPr>
            <a:r>
              <a:rPr lang="en-US" altLang="zh-CN" sz="2800">
                <a:solidFill>
                  <a:schemeClr val="accent2"/>
                </a:solidFill>
                <a:latin typeface="+mj-ea"/>
                <a:ea typeface="+mj-ea"/>
              </a:rPr>
              <a:t>3</a:t>
            </a:r>
            <a:r>
              <a:rPr lang="zh-CN" altLang="en-US" sz="2800">
                <a:solidFill>
                  <a:schemeClr val="accent2"/>
                </a:solidFill>
                <a:latin typeface="+mj-ea"/>
                <a:ea typeface="+mj-ea"/>
              </a:rPr>
              <a:t>、友好</a:t>
            </a:r>
            <a:endParaRPr lang="en-US" altLang="zh-CN" sz="2800">
              <a:solidFill>
                <a:schemeClr val="accent2"/>
              </a:solidFill>
              <a:latin typeface="+mj-ea"/>
              <a:ea typeface="+mj-ea"/>
            </a:endParaRPr>
          </a:p>
        </p:txBody>
      </p:sp>
      <p:pic>
        <p:nvPicPr>
          <p:cNvPr id="6150" name="Picture 6" descr="http://img.educity.cn/article_image/2013082502/90250245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6713"/>
            <a:ext cx="7620000" cy="5328591"/>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18</a:t>
            </a:fld>
            <a:endParaRPr lang="en-US"/>
          </a:p>
        </p:txBody>
      </p:sp>
    </p:spTree>
    <p:extLst>
      <p:ext uri="{BB962C8B-B14F-4D97-AF65-F5344CB8AC3E}">
        <p14:creationId xmlns:p14="http://schemas.microsoft.com/office/powerpoint/2010/main" val="1077567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b="1">
                <a:solidFill>
                  <a:schemeClr val="bg1"/>
                </a:solidFill>
                <a:latin typeface="+mj-ea"/>
                <a:ea typeface="+mj-ea"/>
              </a:rPr>
              <a:t>  </a:t>
            </a:r>
            <a:r>
              <a:rPr lang="zh-CN" altLang="zh-CN" b="1">
                <a:solidFill>
                  <a:schemeClr val="bg1"/>
                </a:solidFill>
                <a:latin typeface="+mj-ea"/>
                <a:ea typeface="+mj-ea"/>
              </a:rPr>
              <a:t>如何衡量用户体验</a:t>
            </a:r>
          </a:p>
        </p:txBody>
      </p:sp>
      <p:sp>
        <p:nvSpPr>
          <p:cNvPr id="8" name="内容占位符 2"/>
          <p:cNvSpPr txBox="1">
            <a:spLocks/>
          </p:cNvSpPr>
          <p:nvPr/>
        </p:nvSpPr>
        <p:spPr>
          <a:xfrm>
            <a:off x="35496" y="1268760"/>
            <a:ext cx="7961312" cy="63323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514350" indent="-514350" algn="just">
              <a:lnSpc>
                <a:spcPct val="150000"/>
              </a:lnSpc>
              <a:buFontTx/>
              <a:buNone/>
            </a:pPr>
            <a:r>
              <a:rPr lang="en-US" altLang="zh-CN" sz="2800">
                <a:solidFill>
                  <a:schemeClr val="accent2"/>
                </a:solidFill>
                <a:latin typeface="+mj-ea"/>
                <a:ea typeface="+mj-ea"/>
              </a:rPr>
              <a:t>3</a:t>
            </a:r>
            <a:r>
              <a:rPr lang="zh-CN" altLang="en-US" sz="2800">
                <a:solidFill>
                  <a:schemeClr val="accent2"/>
                </a:solidFill>
                <a:latin typeface="+mj-ea"/>
                <a:ea typeface="+mj-ea"/>
              </a:rPr>
              <a:t>、情感</a:t>
            </a:r>
            <a:endParaRPr lang="en-US" altLang="zh-CN" sz="2800">
              <a:solidFill>
                <a:schemeClr val="accent2"/>
              </a:solidFill>
              <a:latin typeface="+mj-ea"/>
              <a:ea typeface="+mj-ea"/>
            </a:endParaRPr>
          </a:p>
        </p:txBody>
      </p:sp>
      <p:pic>
        <p:nvPicPr>
          <p:cNvPr id="10242" name="Picture 2" descr="http://pic6.nipic.com/20100409/3147409_104512989136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692" y="820069"/>
            <a:ext cx="7352308" cy="4272645"/>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19</a:t>
            </a:fld>
            <a:endParaRPr lang="en-US"/>
          </a:p>
        </p:txBody>
      </p:sp>
    </p:spTree>
    <p:extLst>
      <p:ext uri="{BB962C8B-B14F-4D97-AF65-F5344CB8AC3E}">
        <p14:creationId xmlns:p14="http://schemas.microsoft.com/office/powerpoint/2010/main" val="427271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矩形 4"/>
          <p:cNvSpPr/>
          <p:nvPr/>
        </p:nvSpPr>
        <p:spPr>
          <a:xfrm>
            <a:off x="1607798" y="979468"/>
            <a:ext cx="7416824" cy="5878532"/>
          </a:xfrm>
          <a:prstGeom prst="rect">
            <a:avLst/>
          </a:prstGeom>
        </p:spPr>
        <p:txBody>
          <a:bodyPr wrap="square">
            <a:spAutoFit/>
          </a:bodyPr>
          <a:lstStyle/>
          <a:p>
            <a:pPr marL="457200" indent="-457200">
              <a:buFont typeface="+mj-lt"/>
              <a:buAutoNum type="arabicPeriod"/>
            </a:pPr>
            <a:r>
              <a:rPr lang="zh-CN" altLang="en-US" sz="3600" dirty="0">
                <a:solidFill>
                  <a:schemeClr val="bg1"/>
                </a:solidFill>
                <a:latin typeface="+mj-ea"/>
                <a:ea typeface="+mj-ea"/>
              </a:rPr>
              <a:t>开始了解</a:t>
            </a:r>
            <a:endParaRPr lang="en-US" altLang="zh-CN" sz="3600" dirty="0">
              <a:solidFill>
                <a:schemeClr val="bg1"/>
              </a:solidFill>
              <a:latin typeface="+mj-ea"/>
              <a:ea typeface="+mj-ea"/>
            </a:endParaRPr>
          </a:p>
          <a:p>
            <a:pPr marL="742950" lvl="1" indent="-285750">
              <a:buFont typeface="Arial" panose="020B0604020202020204" pitchFamily="34" charset="0"/>
              <a:buChar char="•"/>
            </a:pPr>
            <a:r>
              <a:rPr lang="zh-CN" altLang="en-US" sz="2800" dirty="0">
                <a:solidFill>
                  <a:schemeClr val="bg1"/>
                </a:solidFill>
                <a:latin typeface="+mj-ea"/>
                <a:ea typeface="+mj-ea"/>
              </a:rPr>
              <a:t>为什么要有用户体验</a:t>
            </a:r>
          </a:p>
          <a:p>
            <a:pPr marL="742950" lvl="1" indent="-285750">
              <a:buFont typeface="Arial" panose="020B0604020202020204" pitchFamily="34" charset="0"/>
              <a:buChar char="•"/>
            </a:pPr>
            <a:r>
              <a:rPr lang="zh-CN" altLang="en-US" sz="2800" dirty="0">
                <a:solidFill>
                  <a:schemeClr val="bg1"/>
                </a:solidFill>
                <a:latin typeface="+mj-ea"/>
                <a:ea typeface="+mj-ea"/>
              </a:rPr>
              <a:t>什么是用户体验</a:t>
            </a:r>
          </a:p>
          <a:p>
            <a:pPr marL="742950" lvl="1" indent="-285750">
              <a:buFont typeface="Arial" panose="020B0604020202020204" pitchFamily="34" charset="0"/>
              <a:buChar char="•"/>
            </a:pPr>
            <a:r>
              <a:rPr lang="zh-CN" altLang="en-US" sz="2800" dirty="0">
                <a:solidFill>
                  <a:schemeClr val="bg1"/>
                </a:solidFill>
                <a:latin typeface="+mj-ea"/>
                <a:ea typeface="+mj-ea"/>
              </a:rPr>
              <a:t>如何衡量用户体验</a:t>
            </a:r>
            <a:endParaRPr lang="en-US" altLang="zh-CN" sz="2800" dirty="0">
              <a:solidFill>
                <a:schemeClr val="bg1"/>
              </a:solidFill>
              <a:latin typeface="+mj-ea"/>
              <a:ea typeface="+mj-ea"/>
            </a:endParaRPr>
          </a:p>
          <a:p>
            <a:pPr marL="742950" lvl="1" indent="-285750">
              <a:buFont typeface="Arial" panose="020B0604020202020204" pitchFamily="34" charset="0"/>
              <a:buChar char="•"/>
            </a:pPr>
            <a:endParaRPr lang="zh-CN" altLang="en-US" sz="2800" dirty="0">
              <a:solidFill>
                <a:schemeClr val="bg1"/>
              </a:solidFill>
              <a:latin typeface="+mj-ea"/>
              <a:ea typeface="+mj-ea"/>
            </a:endParaRPr>
          </a:p>
          <a:p>
            <a:pPr marL="457200" indent="-457200">
              <a:buFont typeface="+mj-lt"/>
              <a:buAutoNum type="arabicPeriod"/>
            </a:pPr>
            <a:r>
              <a:rPr lang="zh-CN" altLang="en-US" sz="3600" dirty="0">
                <a:solidFill>
                  <a:schemeClr val="bg1"/>
                </a:solidFill>
                <a:latin typeface="+mj-ea"/>
                <a:ea typeface="+mj-ea"/>
              </a:rPr>
              <a:t>如何运用</a:t>
            </a:r>
          </a:p>
          <a:p>
            <a:pPr marL="742950" lvl="1" indent="-285750">
              <a:buFont typeface="Arial" panose="020B0604020202020204" pitchFamily="34" charset="0"/>
              <a:buChar char="•"/>
            </a:pPr>
            <a:r>
              <a:rPr lang="zh-CN" altLang="en-US" sz="2800" dirty="0">
                <a:solidFill>
                  <a:schemeClr val="bg1"/>
                </a:solidFill>
                <a:latin typeface="+mj-ea"/>
                <a:ea typeface="+mj-ea"/>
              </a:rPr>
              <a:t>新产品开发过程中</a:t>
            </a:r>
          </a:p>
          <a:p>
            <a:pPr marL="742950" lvl="1" indent="-285750">
              <a:buFont typeface="Arial" panose="020B0604020202020204" pitchFamily="34" charset="0"/>
              <a:buChar char="•"/>
            </a:pPr>
            <a:r>
              <a:rPr lang="zh-CN" altLang="en-US" sz="2800" dirty="0">
                <a:solidFill>
                  <a:schemeClr val="bg1"/>
                </a:solidFill>
                <a:latin typeface="+mj-ea"/>
                <a:ea typeface="+mj-ea"/>
              </a:rPr>
              <a:t>产品优化中</a:t>
            </a:r>
            <a:endParaRPr lang="en-US" altLang="zh-CN" sz="2800" dirty="0">
              <a:solidFill>
                <a:schemeClr val="bg1"/>
              </a:solidFill>
              <a:latin typeface="+mj-ea"/>
              <a:ea typeface="+mj-ea"/>
            </a:endParaRPr>
          </a:p>
          <a:p>
            <a:pPr lvl="1"/>
            <a:endParaRPr lang="zh-CN" altLang="en-US" sz="2800" dirty="0">
              <a:solidFill>
                <a:schemeClr val="bg1"/>
              </a:solidFill>
              <a:latin typeface="+mj-ea"/>
              <a:ea typeface="+mj-ea"/>
            </a:endParaRPr>
          </a:p>
          <a:p>
            <a:pPr marL="457200" indent="-457200">
              <a:buFont typeface="+mj-lt"/>
              <a:buAutoNum type="arabicPeriod"/>
            </a:pPr>
            <a:r>
              <a:rPr lang="zh-CN" altLang="en-US" sz="3600" dirty="0">
                <a:solidFill>
                  <a:schemeClr val="bg1"/>
                </a:solidFill>
                <a:latin typeface="微软雅黑" pitchFamily="34" charset="-122"/>
                <a:ea typeface="微软雅黑" pitchFamily="34" charset="-122"/>
              </a:rPr>
              <a:t>用户体验案例分享和讨论</a:t>
            </a:r>
            <a:endParaRPr lang="zh-CN" altLang="en-US" sz="3600" dirty="0">
              <a:solidFill>
                <a:schemeClr val="bg1"/>
              </a:solidFill>
              <a:latin typeface="+mj-ea"/>
              <a:ea typeface="+mj-ea"/>
            </a:endParaRPr>
          </a:p>
          <a:p>
            <a:pPr marL="457200" indent="-457200">
              <a:buFont typeface="+mj-lt"/>
              <a:buAutoNum type="arabicPeriod"/>
            </a:pPr>
            <a:r>
              <a:rPr lang="zh-CN" altLang="en-US" sz="3600" dirty="0">
                <a:solidFill>
                  <a:schemeClr val="bg1"/>
                </a:solidFill>
                <a:latin typeface="+mj-ea"/>
                <a:ea typeface="+mj-ea"/>
              </a:rPr>
              <a:t>误区</a:t>
            </a:r>
            <a:endParaRPr lang="en-US" altLang="zh-CN" sz="3600" dirty="0">
              <a:solidFill>
                <a:schemeClr val="bg1"/>
              </a:solidFill>
              <a:latin typeface="+mj-ea"/>
              <a:ea typeface="+mj-ea"/>
            </a:endParaRPr>
          </a:p>
          <a:p>
            <a:pPr marL="457200" indent="-457200">
              <a:buFont typeface="+mj-lt"/>
              <a:buAutoNum type="arabicPeriod"/>
            </a:pPr>
            <a:r>
              <a:rPr lang="zh-CN" altLang="en-US" sz="3600" dirty="0">
                <a:solidFill>
                  <a:schemeClr val="bg1"/>
                </a:solidFill>
                <a:latin typeface="+mj-ea"/>
                <a:ea typeface="+mj-ea"/>
              </a:rPr>
              <a:t>用户喜欢怎么的产品</a:t>
            </a:r>
            <a:endParaRPr lang="en-US" altLang="zh-CN" sz="3600" dirty="0">
              <a:solidFill>
                <a:schemeClr val="bg1"/>
              </a:solidFill>
              <a:latin typeface="+mj-ea"/>
              <a:ea typeface="+mj-ea"/>
            </a:endParaRPr>
          </a:p>
        </p:txBody>
      </p:sp>
      <p:sp>
        <p:nvSpPr>
          <p:cNvPr id="2" name="标题 1"/>
          <p:cNvSpPr>
            <a:spLocks noGrp="1"/>
          </p:cNvSpPr>
          <p:nvPr>
            <p:ph type="title"/>
          </p:nvPr>
        </p:nvSpPr>
        <p:spPr>
          <a:xfrm>
            <a:off x="3563888" y="260648"/>
            <a:ext cx="1080120" cy="548640"/>
          </a:xfrm>
        </p:spPr>
        <p:txBody>
          <a:bodyPr/>
          <a:lstStyle/>
          <a:p>
            <a:r>
              <a:rPr lang="zh-CN" altLang="en-US" b="1">
                <a:solidFill>
                  <a:schemeClr val="bg1"/>
                </a:solidFill>
              </a:rPr>
              <a:t>大纲</a:t>
            </a:r>
          </a:p>
        </p:txBody>
      </p:sp>
      <p:sp>
        <p:nvSpPr>
          <p:cNvPr id="4" name="灯片编号占位符 3"/>
          <p:cNvSpPr>
            <a:spLocks noGrp="1"/>
          </p:cNvSpPr>
          <p:nvPr>
            <p:ph type="sldNum" sz="quarter" idx="12"/>
          </p:nvPr>
        </p:nvSpPr>
        <p:spPr/>
        <p:txBody>
          <a:bodyPr/>
          <a:lstStyle/>
          <a:p>
            <a:fld id="{2754ED01-E2A0-4C1E-8E21-014B99041579}" type="slidenum">
              <a:rPr lang="en-US" smtClean="0">
                <a:solidFill>
                  <a:schemeClr val="bg1"/>
                </a:solidFill>
              </a:rPr>
              <a:pPr/>
              <a:t>2</a:t>
            </a:fld>
            <a:endParaRPr lang="en-US">
              <a:solidFill>
                <a:schemeClr val="bg1"/>
              </a:solidFill>
            </a:endParaRPr>
          </a:p>
        </p:txBody>
      </p:sp>
    </p:spTree>
    <p:extLst>
      <p:ext uri="{BB962C8B-B14F-4D97-AF65-F5344CB8AC3E}">
        <p14:creationId xmlns:p14="http://schemas.microsoft.com/office/powerpoint/2010/main" val="3995785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25DC283-122D-47E5-B995-CD53E622A5E9}" type="slidenum">
              <a:rPr lang="zh-CN" altLang="en-US"/>
              <a:pPr/>
              <a:t>20</a:t>
            </a:fld>
            <a:endParaRPr lang="en-US" altLang="zh-CN"/>
          </a:p>
        </p:txBody>
      </p:sp>
      <p:pic>
        <p:nvPicPr>
          <p:cNvPr id="16385" name="Picture 2" descr="D:\骅凌\工作总结\内训课程\yonghutiya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8" y="500063"/>
            <a:ext cx="46767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extBox 4"/>
          <p:cNvSpPr txBox="1">
            <a:spLocks noChangeArrowheads="1"/>
          </p:cNvSpPr>
          <p:nvPr/>
        </p:nvSpPr>
        <p:spPr bwMode="auto">
          <a:xfrm>
            <a:off x="107504" y="1887553"/>
            <a:ext cx="396044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2000" b="1" dirty="0">
                <a:solidFill>
                  <a:schemeClr val="accent6">
                    <a:lumMod val="75000"/>
                  </a:schemeClr>
                </a:solidFill>
                <a:latin typeface="华文楷体" panose="02010600040101010101" pitchFamily="2" charset="-122"/>
                <a:ea typeface="华文楷体" panose="02010600040101010101" pitchFamily="2" charset="-122"/>
              </a:rPr>
              <a:t>面对大量的选择，用户只能自己想办法，去决定哪一个网站功能会符合他的需求。</a:t>
            </a:r>
          </a:p>
        </p:txBody>
      </p:sp>
      <p:sp>
        <p:nvSpPr>
          <p:cNvPr id="16387" name="TextBox 5"/>
          <p:cNvSpPr txBox="1">
            <a:spLocks noChangeArrowheads="1"/>
          </p:cNvSpPr>
          <p:nvPr/>
        </p:nvSpPr>
        <p:spPr bwMode="auto">
          <a:xfrm>
            <a:off x="1508748" y="5121485"/>
            <a:ext cx="752774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　　企业开始意识到，提供优质的用户体验是一个重要的、可持续的竞争优势。用户体验形成了客户对企业的整体印象，界定了企业和竞争对手的差异，并且决定了客户是否还会再次光顾。</a:t>
            </a:r>
          </a:p>
        </p:txBody>
      </p:sp>
      <p:sp>
        <p:nvSpPr>
          <p:cNvPr id="16388" name="矩形 6"/>
          <p:cNvSpPr>
            <a:spLocks noChangeArrowheads="1"/>
          </p:cNvSpPr>
          <p:nvPr/>
        </p:nvSpPr>
        <p:spPr bwMode="auto">
          <a:xfrm>
            <a:off x="500063" y="714375"/>
            <a:ext cx="2146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用户体验和网站</a:t>
            </a:r>
            <a:endParaRPr lang="en-US" altLang="zh-CN">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4297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882A4C09-75E2-46B3-95E6-4AAE877D3801}" type="slidenum">
              <a:rPr lang="zh-CN" altLang="en-US"/>
              <a:pPr/>
              <a:t>21</a:t>
            </a:fld>
            <a:endParaRPr lang="en-US" altLang="zh-CN"/>
          </a:p>
        </p:txBody>
      </p:sp>
      <p:sp>
        <p:nvSpPr>
          <p:cNvPr id="64514" name="矩形 3"/>
          <p:cNvSpPr>
            <a:spLocks noChangeArrowheads="1"/>
          </p:cNvSpPr>
          <p:nvPr/>
        </p:nvSpPr>
        <p:spPr bwMode="auto">
          <a:xfrm>
            <a:off x="121536" y="17158"/>
            <a:ext cx="36086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竞争优势和投资回报率</a:t>
            </a:r>
            <a:endParaRPr lang="en-US" altLang="zh-CN" sz="2400" dirty="0">
              <a:latin typeface="微软雅黑" panose="020B0503020204020204" pitchFamily="34" charset="-122"/>
              <a:ea typeface="微软雅黑" panose="020B0503020204020204" pitchFamily="34" charset="-122"/>
            </a:endParaRPr>
          </a:p>
        </p:txBody>
      </p:sp>
      <p:sp>
        <p:nvSpPr>
          <p:cNvPr id="64515" name="TextBox 4"/>
          <p:cNvSpPr txBox="1">
            <a:spLocks noChangeArrowheads="1"/>
          </p:cNvSpPr>
          <p:nvPr/>
        </p:nvSpPr>
        <p:spPr bwMode="auto">
          <a:xfrm>
            <a:off x="857250" y="2133600"/>
            <a:ext cx="817924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投资所得到的回报（</a:t>
            </a:r>
            <a:r>
              <a:rPr lang="en-US" altLang="zh-CN" b="1" dirty="0">
                <a:latin typeface="微软雅黑" panose="020B0503020204020204" pitchFamily="34" charset="-122"/>
                <a:ea typeface="微软雅黑" panose="020B0503020204020204" pitchFamily="34" charset="-122"/>
              </a:rPr>
              <a:t>return on investment</a:t>
            </a:r>
            <a:r>
              <a:rPr lang="zh-CN" altLang="en-US" b="1" dirty="0">
                <a:latin typeface="微软雅黑" panose="020B0503020204020204" pitchFamily="34" charset="-122"/>
                <a:ea typeface="微软雅黑" panose="020B0503020204020204" pitchFamily="34" charset="-122"/>
              </a:rPr>
              <a:t>）或</a:t>
            </a:r>
            <a:r>
              <a:rPr lang="zh-CN" altLang="en-US" b="1" dirty="0">
                <a:solidFill>
                  <a:srgbClr val="C00000"/>
                </a:solidFill>
                <a:latin typeface="微软雅黑" panose="020B0503020204020204" pitchFamily="34" charset="-122"/>
                <a:ea typeface="微软雅黑" panose="020B0503020204020204" pitchFamily="34" charset="-122"/>
              </a:rPr>
              <a:t>投资回报率</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ROI</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p>
          <a:p>
            <a:pPr>
              <a:lnSpc>
                <a:spcPct val="150000"/>
              </a:lnSpc>
            </a:pPr>
            <a:endParaRPr lang="en-US" altLang="zh-CN" b="1"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转化率</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conversion rate</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64516" name="TextBox 5"/>
          <p:cNvSpPr txBox="1">
            <a:spLocks noChangeArrowheads="1"/>
          </p:cNvSpPr>
          <p:nvPr/>
        </p:nvSpPr>
        <p:spPr bwMode="auto">
          <a:xfrm>
            <a:off x="1143000" y="2708275"/>
            <a:ext cx="685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latin typeface="微软雅黑" panose="020B0503020204020204" pitchFamily="34" charset="-122"/>
                <a:ea typeface="微软雅黑" panose="020B0503020204020204" pitchFamily="34" charset="-122"/>
              </a:rPr>
              <a:t>花出去的每一元钱，能收回多少元的等值收益？</a:t>
            </a:r>
          </a:p>
        </p:txBody>
      </p:sp>
      <p:sp>
        <p:nvSpPr>
          <p:cNvPr id="64517" name="矩形 6"/>
          <p:cNvSpPr>
            <a:spLocks noChangeArrowheads="1"/>
          </p:cNvSpPr>
          <p:nvPr/>
        </p:nvSpPr>
        <p:spPr bwMode="auto">
          <a:xfrm>
            <a:off x="1168452" y="3820647"/>
            <a:ext cx="79755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通过跟踪有百分之多少的用户被“转化”到了下一个步骤，就能衡量你的网站在达到“商业目的”方面的效率有多高。</a:t>
            </a:r>
          </a:p>
        </p:txBody>
      </p:sp>
      <p:sp>
        <p:nvSpPr>
          <p:cNvPr id="64527" name="TextBox 5"/>
          <p:cNvSpPr txBox="1">
            <a:spLocks noChangeArrowheads="1"/>
          </p:cNvSpPr>
          <p:nvPr/>
        </p:nvSpPr>
        <p:spPr bwMode="auto">
          <a:xfrm>
            <a:off x="395536" y="765175"/>
            <a:ext cx="8640961"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latin typeface="微软雅黑" panose="020B0503020204020204" pitchFamily="34" charset="-122"/>
                <a:ea typeface="微软雅黑" panose="020B0503020204020204" pitchFamily="34" charset="-122"/>
              </a:rPr>
              <a:t>　　用户得到一次不好的体验，那么他们将不再回来。“特性”和“功能”总是重要的，但是体验对于客户的忠诚度有着更大的影响。</a:t>
            </a:r>
          </a:p>
          <a:p>
            <a:pPr>
              <a:lnSpc>
                <a:spcPct val="150000"/>
              </a:lnSpc>
            </a:pPr>
            <a:r>
              <a:rPr lang="zh-CN" altLang="en-US" dirty="0">
                <a:latin typeface="微软雅黑" panose="020B0503020204020204" pitchFamily="34" charset="-122"/>
                <a:ea typeface="微软雅黑" panose="020B0503020204020204" pitchFamily="34" charset="-122"/>
              </a:rPr>
              <a:t>　　关注网站的用户体验可以为企业带来更多回报：</a:t>
            </a:r>
          </a:p>
        </p:txBody>
      </p:sp>
      <p:pic>
        <p:nvPicPr>
          <p:cNvPr id="64528" name="Picture 16" descr="123139d260z-25f3_l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213" y="4661745"/>
            <a:ext cx="2744787" cy="2196256"/>
          </a:xfrm>
          <a:prstGeom prst="rect">
            <a:avLst/>
          </a:prstGeom>
          <a:noFill/>
          <a:extLst>
            <a:ext uri="{909E8E84-426E-40DD-AFC4-6F175D3DCCD1}">
              <a14:hiddenFill xmlns:a14="http://schemas.microsoft.com/office/drawing/2010/main">
                <a:solidFill>
                  <a:srgbClr val="FFFFFF"/>
                </a:solidFill>
              </a14:hiddenFill>
            </a:ext>
          </a:extLst>
        </p:spPr>
      </p:pic>
      <p:sp>
        <p:nvSpPr>
          <p:cNvPr id="64529" name="TextBox 4"/>
          <p:cNvSpPr txBox="1">
            <a:spLocks noChangeArrowheads="1"/>
          </p:cNvSpPr>
          <p:nvPr/>
        </p:nvSpPr>
        <p:spPr bwMode="auto">
          <a:xfrm>
            <a:off x="1403648" y="5247492"/>
            <a:ext cx="465313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800" b="1" dirty="0">
                <a:solidFill>
                  <a:schemeClr val="bg1"/>
                </a:solidFill>
                <a:latin typeface="微软雅黑" panose="020B0503020204020204" pitchFamily="34" charset="-122"/>
                <a:ea typeface="微软雅黑" panose="020B0503020204020204" pitchFamily="34" charset="-122"/>
              </a:rPr>
              <a:t>       转化率</a:t>
            </a:r>
            <a:r>
              <a:rPr lang="zh-CN" altLang="en-US" sz="2800" b="1" dirty="0">
                <a:solidFill>
                  <a:schemeClr val="bg1"/>
                </a:solidFill>
                <a:latin typeface="华文楷体" panose="02010600040101010101" pitchFamily="2" charset="-122"/>
                <a:ea typeface="华文楷体" panose="02010600040101010101" pitchFamily="2" charset="-122"/>
              </a:rPr>
              <a:t>是一种常用的方式，来衡量用户体验的效果。</a:t>
            </a:r>
          </a:p>
        </p:txBody>
      </p:sp>
    </p:spTree>
    <p:extLst>
      <p:ext uri="{BB962C8B-B14F-4D97-AF65-F5344CB8AC3E}">
        <p14:creationId xmlns:p14="http://schemas.microsoft.com/office/powerpoint/2010/main" val="2044936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EF52688C-5702-447E-AC45-2B46AE79519E}" type="slidenum">
              <a:rPr lang="zh-CN" altLang="en-US"/>
              <a:pPr/>
              <a:t>22</a:t>
            </a:fld>
            <a:endParaRPr lang="en-US" altLang="zh-CN"/>
          </a:p>
        </p:txBody>
      </p:sp>
      <p:sp>
        <p:nvSpPr>
          <p:cNvPr id="19457" name="矩形 3"/>
          <p:cNvSpPr>
            <a:spLocks noChangeArrowheads="1"/>
          </p:cNvSpPr>
          <p:nvPr/>
        </p:nvSpPr>
        <p:spPr bwMode="auto">
          <a:xfrm>
            <a:off x="395536" y="49801"/>
            <a:ext cx="19161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记住你的用户</a:t>
            </a:r>
            <a:endParaRPr lang="zh-CN" altLang="zh-CN" dirty="0">
              <a:latin typeface="微软雅黑" panose="020B0503020204020204" pitchFamily="34" charset="-122"/>
              <a:ea typeface="微软雅黑" panose="020B0503020204020204" pitchFamily="34" charset="-122"/>
            </a:endParaRPr>
          </a:p>
        </p:txBody>
      </p:sp>
      <p:sp>
        <p:nvSpPr>
          <p:cNvPr id="19458" name="TextBox 4"/>
          <p:cNvSpPr txBox="1">
            <a:spLocks noChangeArrowheads="1"/>
          </p:cNvSpPr>
          <p:nvPr/>
        </p:nvSpPr>
        <p:spPr bwMode="auto">
          <a:xfrm>
            <a:off x="653270" y="567729"/>
            <a:ext cx="802318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C00000"/>
                </a:solidFill>
                <a:latin typeface="微软雅黑" panose="020B0503020204020204" pitchFamily="34" charset="-122"/>
                <a:ea typeface="微软雅黑" panose="020B0503020204020204" pitchFamily="34" charset="-122"/>
              </a:rPr>
              <a:t>以用户为中心的设计</a:t>
            </a:r>
            <a:r>
              <a:rPr lang="zh-CN" altLang="en-US" sz="2000" dirty="0"/>
              <a:t>（</a:t>
            </a:r>
            <a:r>
              <a:rPr lang="en-US" altLang="zh-CN" sz="2000" dirty="0"/>
              <a:t>user-centered design</a:t>
            </a:r>
            <a:r>
              <a:rPr lang="zh-CN" altLang="en-US" sz="2000" dirty="0"/>
              <a:t>）</a:t>
            </a:r>
            <a:endParaRPr lang="en-US" altLang="zh-CN" sz="2000" dirty="0"/>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在开发产品的每一个步骤中，都要把用户列入考虑范围内</a:t>
            </a:r>
            <a:r>
              <a:rPr lang="zh-CN" altLang="en-US" sz="2000" dirty="0"/>
              <a:t>。</a:t>
            </a:r>
            <a:endParaRPr lang="en-US" altLang="zh-CN" sz="2000" dirty="0"/>
          </a:p>
        </p:txBody>
      </p:sp>
      <p:sp>
        <p:nvSpPr>
          <p:cNvPr id="19460" name="TextBox 6"/>
          <p:cNvSpPr txBox="1">
            <a:spLocks noChangeArrowheads="1"/>
          </p:cNvSpPr>
          <p:nvPr/>
        </p:nvSpPr>
        <p:spPr bwMode="auto">
          <a:xfrm>
            <a:off x="653270" y="1786530"/>
            <a:ext cx="72497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用户体验很重要，最大的理由是：</a:t>
            </a:r>
            <a:r>
              <a:rPr lang="zh-CN" altLang="en-US" sz="2000" dirty="0">
                <a:solidFill>
                  <a:srgbClr val="C00000"/>
                </a:solidFill>
                <a:latin typeface="微软雅黑" panose="020B0503020204020204" pitchFamily="34" charset="-122"/>
                <a:ea typeface="微软雅黑" panose="020B0503020204020204" pitchFamily="34" charset="-122"/>
              </a:rPr>
              <a:t>它对你的用户很重要。</a:t>
            </a:r>
          </a:p>
        </p:txBody>
      </p:sp>
      <p:sp>
        <p:nvSpPr>
          <p:cNvPr id="8" name="TextBox 3"/>
          <p:cNvSpPr txBox="1">
            <a:spLocks noChangeArrowheads="1"/>
          </p:cNvSpPr>
          <p:nvPr/>
        </p:nvSpPr>
        <p:spPr bwMode="auto">
          <a:xfrm>
            <a:off x="147530" y="2646000"/>
            <a:ext cx="878134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任何在用户体验上所作的努力，目的都是为了提高效率：基本上以两种方式体现出来：</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rPr>
              <a:t>① 帮助人们工作的更快；</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C00000"/>
                </a:solidFill>
                <a:latin typeface="微软雅黑" panose="020B0503020204020204" pitchFamily="34" charset="-122"/>
                <a:ea typeface="微软雅黑" panose="020B0503020204020204" pitchFamily="34" charset="-122"/>
              </a:rPr>
              <a:t>② 减少他们犯错的几率。</a:t>
            </a:r>
          </a:p>
        </p:txBody>
      </p:sp>
    </p:spTree>
    <p:extLst>
      <p:ext uri="{BB962C8B-B14F-4D97-AF65-F5344CB8AC3E}">
        <p14:creationId xmlns:p14="http://schemas.microsoft.com/office/powerpoint/2010/main" val="2948672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标题 1"/>
          <p:cNvSpPr>
            <a:spLocks noGrp="1"/>
          </p:cNvSpPr>
          <p:nvPr>
            <p:ph type="title" idx="4294967295"/>
          </p:nvPr>
        </p:nvSpPr>
        <p:spPr>
          <a:xfrm>
            <a:off x="642938" y="1484784"/>
            <a:ext cx="7772400" cy="1362075"/>
          </a:xfrm>
        </p:spPr>
        <p:txBody>
          <a:bodyPr anchor="b"/>
          <a:lstStyle/>
          <a:p>
            <a:pPr algn="ctr"/>
            <a:r>
              <a:rPr lang="zh-CN" altLang="zh-CN" sz="4400" b="1">
                <a:solidFill>
                  <a:schemeClr val="bg1"/>
                </a:solidFill>
              </a:rPr>
              <a:t>如何运用</a:t>
            </a:r>
          </a:p>
        </p:txBody>
      </p:sp>
      <p:sp>
        <p:nvSpPr>
          <p:cNvPr id="7"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23</a:t>
            </a:fld>
            <a:endParaRPr lang="en-US"/>
          </a:p>
        </p:txBody>
      </p:sp>
    </p:spTree>
    <p:extLst>
      <p:ext uri="{BB962C8B-B14F-4D97-AF65-F5344CB8AC3E}">
        <p14:creationId xmlns:p14="http://schemas.microsoft.com/office/powerpoint/2010/main" val="2602093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79512" y="764705"/>
            <a:ext cx="8712968" cy="3960439"/>
          </a:xfrm>
          <a:prstGeom prst="rect">
            <a:avLst/>
          </a:prstGeom>
        </p:spPr>
        <p:txBody>
          <a:bodyPr/>
          <a:lstStyle/>
          <a:p>
            <a:pPr marL="342900" indent="-342900">
              <a:spcBef>
                <a:spcPct val="20000"/>
              </a:spcBef>
              <a:buFont typeface="Arial" pitchFamily="34" charset="0"/>
              <a:buChar char="•"/>
              <a:defRPr/>
            </a:pPr>
            <a:r>
              <a:rPr lang="zh-CN" altLang="en-US" sz="2400" dirty="0">
                <a:latin typeface="微软雅黑" pitchFamily="34" charset="-122"/>
                <a:ea typeface="微软雅黑" pitchFamily="34" charset="-122"/>
              </a:rPr>
              <a:t>体验设计三元素：  任务  角色  场景</a:t>
            </a:r>
            <a:endParaRPr lang="en-US" altLang="zh-CN" sz="2400" dirty="0">
              <a:latin typeface="微软雅黑" pitchFamily="34" charset="-122"/>
              <a:ea typeface="微软雅黑" pitchFamily="34" charset="-122"/>
            </a:endParaRPr>
          </a:p>
          <a:p>
            <a:pPr marL="342900" indent="-342900">
              <a:spcBef>
                <a:spcPct val="20000"/>
              </a:spcBef>
              <a:defRPr/>
            </a:pP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也是检验用户体验设计是否完整的三要素。</a:t>
            </a:r>
            <a:endParaRPr lang="en-US" altLang="zh-CN" sz="2400" dirty="0">
              <a:latin typeface="微软雅黑" pitchFamily="34" charset="-122"/>
              <a:ea typeface="微软雅黑" pitchFamily="34" charset="-122"/>
            </a:endParaRPr>
          </a:p>
          <a:p>
            <a:pPr marL="342900" indent="-342900">
              <a:spcBef>
                <a:spcPct val="20000"/>
              </a:spcBef>
              <a:buFont typeface="Arial" pitchFamily="34" charset="0"/>
              <a:buChar char="•"/>
              <a:defRPr/>
            </a:pPr>
            <a:endParaRPr lang="en-US" altLang="zh-CN" sz="2400" dirty="0">
              <a:latin typeface="微软雅黑" pitchFamily="34" charset="-122"/>
              <a:ea typeface="微软雅黑" pitchFamily="34" charset="-122"/>
            </a:endParaRPr>
          </a:p>
          <a:p>
            <a:pPr marL="342900" indent="-342900">
              <a:spcBef>
                <a:spcPct val="20000"/>
              </a:spcBef>
              <a:buFont typeface="Arial" pitchFamily="34" charset="0"/>
              <a:buChar char="•"/>
              <a:defRPr/>
            </a:pPr>
            <a:r>
              <a:rPr lang="zh-CN" altLang="en-US" sz="2400" dirty="0">
                <a:latin typeface="微软雅黑" pitchFamily="34" charset="-122"/>
                <a:ea typeface="微软雅黑" pitchFamily="34" charset="-122"/>
              </a:rPr>
              <a:t>关键点：</a:t>
            </a:r>
            <a:endParaRPr lang="en-US" altLang="zh-CN" sz="2400" dirty="0">
              <a:latin typeface="微软雅黑" pitchFamily="34" charset="-122"/>
              <a:ea typeface="微软雅黑" pitchFamily="34" charset="-122"/>
            </a:endParaRPr>
          </a:p>
          <a:p>
            <a:pPr marL="342900" indent="-342900">
              <a:spcBef>
                <a:spcPct val="20000"/>
              </a:spcBef>
              <a:buFont typeface="Arial" pitchFamily="34" charset="0"/>
              <a:buChar char="•"/>
              <a:defRPr/>
            </a:pPr>
            <a:r>
              <a:rPr lang="zh-CN" altLang="en-US" sz="2400" dirty="0">
                <a:latin typeface="微软雅黑" pitchFamily="34" charset="-122"/>
                <a:ea typeface="微软雅黑" pitchFamily="34" charset="-122"/>
              </a:rPr>
              <a:t>明确任务</a:t>
            </a:r>
            <a:endParaRPr lang="en-US" altLang="zh-CN" sz="2400" dirty="0">
              <a:latin typeface="微软雅黑" pitchFamily="34" charset="-122"/>
              <a:ea typeface="微软雅黑" pitchFamily="34" charset="-122"/>
            </a:endParaRPr>
          </a:p>
          <a:p>
            <a:pPr marL="342900" indent="-342900">
              <a:spcBef>
                <a:spcPct val="20000"/>
              </a:spcBef>
              <a:buFont typeface="Arial" pitchFamily="34" charset="0"/>
              <a:buChar char="•"/>
              <a:defRPr/>
            </a:pPr>
            <a:r>
              <a:rPr lang="zh-CN" altLang="en-US" sz="2400" dirty="0">
                <a:latin typeface="微软雅黑" pitchFamily="34" charset="-122"/>
                <a:ea typeface="微软雅黑" pitchFamily="34" charset="-122"/>
              </a:rPr>
              <a:t>划分角色</a:t>
            </a:r>
            <a:endParaRPr lang="en-US" altLang="zh-CN" sz="2400" dirty="0">
              <a:latin typeface="微软雅黑" pitchFamily="34" charset="-122"/>
              <a:ea typeface="微软雅黑" pitchFamily="34" charset="-122"/>
            </a:endParaRPr>
          </a:p>
          <a:p>
            <a:pPr marL="342900" indent="-342900">
              <a:spcBef>
                <a:spcPct val="20000"/>
              </a:spcBef>
              <a:buFont typeface="Arial" pitchFamily="34" charset="0"/>
              <a:buChar char="•"/>
              <a:defRPr/>
            </a:pPr>
            <a:r>
              <a:rPr lang="zh-CN" altLang="en-US" sz="2400" dirty="0">
                <a:latin typeface="微软雅黑" pitchFamily="34" charset="-122"/>
                <a:ea typeface="微软雅黑" pitchFamily="34" charset="-122"/>
              </a:rPr>
              <a:t>穷举场景</a:t>
            </a:r>
            <a:endParaRPr lang="en-US" altLang="zh-CN" sz="2400" dirty="0">
              <a:latin typeface="微软雅黑" pitchFamily="34" charset="-122"/>
              <a:ea typeface="微软雅黑" pitchFamily="34" charset="-122"/>
            </a:endParaRPr>
          </a:p>
          <a:p>
            <a:pPr marL="342900" indent="-342900">
              <a:spcBef>
                <a:spcPct val="20000"/>
              </a:spcBef>
              <a:buFont typeface="Arial" pitchFamily="34" charset="0"/>
              <a:buChar char="•"/>
              <a:defRPr/>
            </a:pPr>
            <a:endParaRPr lang="zh-CN" altLang="en-US" sz="2400" dirty="0"/>
          </a:p>
        </p:txBody>
      </p:sp>
      <p:graphicFrame>
        <p:nvGraphicFramePr>
          <p:cNvPr id="5" name="图示 4"/>
          <p:cNvGraphicFramePr/>
          <p:nvPr>
            <p:extLst/>
          </p:nvPr>
        </p:nvGraphicFramePr>
        <p:xfrm>
          <a:off x="3857092" y="1988840"/>
          <a:ext cx="4555231" cy="303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内容占位符 1"/>
          <p:cNvSpPr>
            <a:spLocks noGrp="1"/>
          </p:cNvSpPr>
          <p:nvPr>
            <p:ph sz="quarter" idx="10"/>
          </p:nvPr>
        </p:nvSpPr>
        <p:spPr>
          <a:xfrm>
            <a:off x="0" y="188640"/>
            <a:ext cx="3600400" cy="428612"/>
          </a:xfrm>
        </p:spPr>
        <p:txBody>
          <a:bodyPr>
            <a:noAutofit/>
          </a:bodyPr>
          <a:lstStyle/>
          <a:p>
            <a:r>
              <a:rPr lang="zh-CN" altLang="en-US" sz="2600" dirty="0"/>
              <a:t>用户体验设计流程简述</a:t>
            </a:r>
          </a:p>
        </p:txBody>
      </p:sp>
    </p:spTree>
    <p:extLst>
      <p:ext uri="{BB962C8B-B14F-4D97-AF65-F5344CB8AC3E}">
        <p14:creationId xmlns:p14="http://schemas.microsoft.com/office/powerpoint/2010/main" val="89753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945271BD-1B58-4EC7-ACF3-4DD78F58440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37AFA81D-A132-4BE2-A15C-6EDA9231DC1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5582A333-E304-4868-A286-521B67D4470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5C1F3A2F-E1CE-48B0-A16D-D7F93C7D6C17}"/>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DA8D95C3-66C7-4386-8FDD-96B21BC8CAF5}"/>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graphicEl>
                                              <a:dgm id="{0A4C9470-9632-48D7-A6FF-950CA402FB8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灯片编号占位符 3"/>
          <p:cNvSpPr txBox="1">
            <a:spLocks noGrp="1" noChangeArrowheads="1"/>
          </p:cNvSpPr>
          <p:nvPr/>
        </p:nvSpPr>
        <p:spPr bwMode="auto">
          <a:xfrm>
            <a:off x="7929563" y="6357938"/>
            <a:ext cx="107156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fld id="{0FC125AF-637C-48F3-8DDF-A1D1AB6E6C49}" type="slidenum">
              <a:rPr lang="en-US" altLang="zh-CN" sz="1200" b="1">
                <a:solidFill>
                  <a:srgbClr val="C00000"/>
                </a:solidFill>
              </a:rPr>
              <a:pPr algn="r" eaLnBrk="1" hangingPunct="1"/>
              <a:t>25</a:t>
            </a:fld>
            <a:endParaRPr lang="en-US" altLang="zh-CN" sz="1200" b="1">
              <a:solidFill>
                <a:srgbClr val="C00000"/>
              </a:solidFill>
            </a:endParaRPr>
          </a:p>
        </p:txBody>
      </p:sp>
      <p:sp>
        <p:nvSpPr>
          <p:cNvPr id="5"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zh-CN" b="1" dirty="0">
                <a:latin typeface="+mj-ea"/>
                <a:ea typeface="+mj-ea"/>
              </a:rPr>
              <a:t>五个层面的要素</a:t>
            </a:r>
            <a:endParaRPr lang="zh-CN" altLang="zh-CN" b="1" dirty="0">
              <a:solidFill>
                <a:schemeClr val="bg1"/>
              </a:solidFill>
              <a:latin typeface="+mj-ea"/>
              <a:ea typeface="+mj-ea"/>
            </a:endParaRPr>
          </a:p>
        </p:txBody>
      </p:sp>
      <p:pic>
        <p:nvPicPr>
          <p:cNvPr id="6" name="Picture 2" descr="D:\骅凌\工作总结\内训课程\wugecengmian.gif"/>
          <p:cNvPicPr>
            <a:picLocks noChangeAspect="1"/>
          </p:cNvPicPr>
          <p:nvPr/>
        </p:nvPicPr>
        <p:blipFill>
          <a:blip r:embed="rId3"/>
          <a:stretch>
            <a:fillRect/>
          </a:stretch>
        </p:blipFill>
        <p:spPr>
          <a:xfrm>
            <a:off x="4300" y="836713"/>
            <a:ext cx="4495692" cy="5875312"/>
          </a:xfrm>
          <a:prstGeom prst="rect">
            <a:avLst/>
          </a:prstGeom>
          <a:noFill/>
          <a:ln w="9525">
            <a:noFill/>
            <a:miter/>
          </a:ln>
        </p:spPr>
      </p:pic>
      <p:sp>
        <p:nvSpPr>
          <p:cNvPr id="7" name="TextBox 3"/>
          <p:cNvSpPr txBox="1"/>
          <p:nvPr/>
        </p:nvSpPr>
        <p:spPr>
          <a:xfrm>
            <a:off x="4644008" y="808163"/>
            <a:ext cx="4499992" cy="101566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dirty="0">
                <a:solidFill>
                  <a:srgbClr val="C00000"/>
                </a:solidFill>
                <a:latin typeface="微软雅黑" pitchFamily="34" charset="-122"/>
                <a:ea typeface="微软雅黑" pitchFamily="34" charset="-122"/>
              </a:rPr>
              <a:t>表现层</a:t>
            </a:r>
            <a:r>
              <a:rPr lang="zh-CN" altLang="en-US" sz="2000" dirty="0">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surface</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0">
              <a:lnSpc>
                <a:spcPct val="150000"/>
              </a:lnSpc>
            </a:pPr>
            <a:r>
              <a:rPr lang="zh-CN" altLang="en-US" sz="2000" dirty="0">
                <a:latin typeface="微软雅黑" pitchFamily="34" charset="-122"/>
                <a:ea typeface="微软雅黑" pitchFamily="34" charset="-122"/>
              </a:rPr>
              <a:t>一系列的网页，由文字和图片组成。</a:t>
            </a:r>
          </a:p>
        </p:txBody>
      </p:sp>
      <p:sp>
        <p:nvSpPr>
          <p:cNvPr id="8" name="TextBox 4"/>
          <p:cNvSpPr txBox="1"/>
          <p:nvPr/>
        </p:nvSpPr>
        <p:spPr>
          <a:xfrm>
            <a:off x="4644008" y="1914598"/>
            <a:ext cx="4499992" cy="101566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dirty="0">
                <a:solidFill>
                  <a:srgbClr val="C00000"/>
                </a:solidFill>
                <a:latin typeface="微软雅黑" pitchFamily="34" charset="-122"/>
                <a:ea typeface="微软雅黑" pitchFamily="34" charset="-122"/>
              </a:rPr>
              <a:t>框架层</a:t>
            </a:r>
            <a:r>
              <a:rPr lang="zh-CN" altLang="en-US" sz="2000" dirty="0">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skeleton</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0">
              <a:lnSpc>
                <a:spcPct val="150000"/>
              </a:lnSpc>
            </a:pPr>
            <a:r>
              <a:rPr lang="zh-CN" altLang="en-US" sz="2000" dirty="0">
                <a:latin typeface="微软雅黑" pitchFamily="34" charset="-122"/>
                <a:ea typeface="微软雅黑" pitchFamily="34" charset="-122"/>
              </a:rPr>
              <a:t>按钮、表格、照片和文本区域的位置。</a:t>
            </a:r>
            <a:endParaRPr lang="en-US" altLang="zh-CN" sz="2000" dirty="0">
              <a:latin typeface="微软雅黑" pitchFamily="34" charset="-122"/>
              <a:ea typeface="微软雅黑" pitchFamily="34" charset="-122"/>
            </a:endParaRPr>
          </a:p>
        </p:txBody>
      </p:sp>
      <p:sp>
        <p:nvSpPr>
          <p:cNvPr id="9" name="TextBox 5"/>
          <p:cNvSpPr txBox="1"/>
          <p:nvPr/>
        </p:nvSpPr>
        <p:spPr>
          <a:xfrm>
            <a:off x="4572000" y="3021033"/>
            <a:ext cx="4499992" cy="1477328"/>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dirty="0">
                <a:solidFill>
                  <a:srgbClr val="C00000"/>
                </a:solidFill>
                <a:latin typeface="微软雅黑" pitchFamily="34" charset="-122"/>
                <a:ea typeface="微软雅黑" pitchFamily="34" charset="-122"/>
              </a:rPr>
              <a:t>结构层</a:t>
            </a:r>
            <a:r>
              <a:rPr lang="zh-CN" altLang="en-US" sz="2000" dirty="0">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structure</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0">
              <a:lnSpc>
                <a:spcPct val="150000"/>
              </a:lnSpc>
            </a:pPr>
            <a:r>
              <a:rPr lang="zh-CN" altLang="en-US" dirty="0">
                <a:latin typeface="微软雅黑" pitchFamily="34" charset="-122"/>
                <a:ea typeface="微软雅黑" pitchFamily="34" charset="-122"/>
              </a:rPr>
              <a:t>确定网站各种特性和功能的最适合的组合方式</a:t>
            </a:r>
            <a:r>
              <a:rPr lang="zh-CN" altLang="en-US" sz="2000" dirty="0">
                <a:latin typeface="微软雅黑" pitchFamily="34" charset="-122"/>
                <a:ea typeface="微软雅黑" pitchFamily="34" charset="-122"/>
              </a:rPr>
              <a:t>。</a:t>
            </a:r>
          </a:p>
        </p:txBody>
      </p:sp>
      <p:sp>
        <p:nvSpPr>
          <p:cNvPr id="10" name="TextBox 6"/>
          <p:cNvSpPr txBox="1"/>
          <p:nvPr/>
        </p:nvSpPr>
        <p:spPr>
          <a:xfrm>
            <a:off x="4536504" y="4429561"/>
            <a:ext cx="4499992" cy="101566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dirty="0">
                <a:solidFill>
                  <a:srgbClr val="C00000"/>
                </a:solidFill>
                <a:latin typeface="微软雅黑" pitchFamily="34" charset="-122"/>
                <a:ea typeface="微软雅黑" pitchFamily="34" charset="-122"/>
              </a:rPr>
              <a:t>范围层</a:t>
            </a:r>
            <a:r>
              <a:rPr lang="zh-CN" altLang="en-US" sz="2000" dirty="0">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scope</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0">
              <a:lnSpc>
                <a:spcPct val="150000"/>
              </a:lnSpc>
            </a:pPr>
            <a:r>
              <a:rPr lang="zh-CN" altLang="en-US" sz="2000" dirty="0">
                <a:solidFill>
                  <a:schemeClr val="bg1"/>
                </a:solidFill>
                <a:latin typeface="微软雅黑" pitchFamily="34" charset="-122"/>
                <a:ea typeface="微软雅黑" pitchFamily="34" charset="-122"/>
              </a:rPr>
              <a:t>功能和特性是否要纳入网站，即范围</a:t>
            </a:r>
            <a:r>
              <a:rPr lang="zh-CN" altLang="en-US" sz="2000" dirty="0">
                <a:latin typeface="微软雅黑" pitchFamily="34" charset="-122"/>
                <a:ea typeface="微软雅黑" pitchFamily="34" charset="-122"/>
              </a:rPr>
              <a:t>。</a:t>
            </a:r>
          </a:p>
        </p:txBody>
      </p:sp>
      <p:sp>
        <p:nvSpPr>
          <p:cNvPr id="11" name="TextBox 7"/>
          <p:cNvSpPr txBox="1"/>
          <p:nvPr/>
        </p:nvSpPr>
        <p:spPr>
          <a:xfrm>
            <a:off x="4572000" y="5342275"/>
            <a:ext cx="4499992" cy="1015663"/>
          </a:xfrm>
          <a:prstGeom prst="rect">
            <a:avLst/>
          </a:prstGeom>
          <a:noFill/>
          <a:ln w="9525">
            <a:noFill/>
            <a:miter/>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000" dirty="0">
                <a:solidFill>
                  <a:srgbClr val="FF0000"/>
                </a:solidFill>
                <a:latin typeface="微软雅黑" pitchFamily="34" charset="-122"/>
                <a:ea typeface="微软雅黑" pitchFamily="34" charset="-122"/>
              </a:rPr>
              <a:t>战略层</a:t>
            </a:r>
            <a:r>
              <a:rPr lang="zh-CN" altLang="en-US" sz="2000" dirty="0">
                <a:latin typeface="微软雅黑" pitchFamily="34" charset="-122"/>
                <a:ea typeface="微软雅黑" pitchFamily="34" charset="-122"/>
              </a:rPr>
              <a:t>（</a:t>
            </a:r>
            <a:r>
              <a:rPr lang="en-US" altLang="zh-CN" sz="2000" dirty="0">
                <a:solidFill>
                  <a:srgbClr val="FF0000"/>
                </a:solidFill>
                <a:latin typeface="微软雅黑" pitchFamily="34" charset="-122"/>
                <a:ea typeface="微软雅黑" pitchFamily="34" charset="-122"/>
              </a:rPr>
              <a:t>strategy</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0">
              <a:lnSpc>
                <a:spcPct val="150000"/>
              </a:lnSpc>
            </a:pPr>
            <a:r>
              <a:rPr lang="zh-CN" altLang="en-US" sz="2000" dirty="0">
                <a:solidFill>
                  <a:schemeClr val="bg1"/>
                </a:solidFill>
                <a:latin typeface="微软雅黑" pitchFamily="34" charset="-122"/>
                <a:ea typeface="微软雅黑" pitchFamily="34" charset="-122"/>
              </a:rPr>
              <a:t>经营者和用户分别想从网站得到什么</a:t>
            </a:r>
            <a:r>
              <a:rPr lang="zh-CN" altLang="en-US" sz="2000" dirty="0">
                <a:latin typeface="微软雅黑" pitchFamily="34" charset="-122"/>
                <a:ea typeface="微软雅黑" pitchFamily="34" charset="-122"/>
              </a:rPr>
              <a:t>。</a:t>
            </a:r>
          </a:p>
        </p:txBody>
      </p:sp>
    </p:spTree>
    <p:extLst>
      <p:ext uri="{BB962C8B-B14F-4D97-AF65-F5344CB8AC3E}">
        <p14:creationId xmlns:p14="http://schemas.microsoft.com/office/powerpoint/2010/main" val="1626463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Box 9"/>
          <p:cNvSpPr txBox="1"/>
          <p:nvPr/>
        </p:nvSpPr>
        <p:spPr>
          <a:xfrm>
            <a:off x="4817195" y="78426"/>
            <a:ext cx="4326805" cy="3000821"/>
          </a:xfrm>
          <a:prstGeom prst="rect">
            <a:avLst/>
          </a:prstGeom>
          <a:noFill/>
          <a:ln w="9525">
            <a:noFill/>
            <a:miter/>
          </a:ln>
        </p:spPr>
        <p:txBody>
          <a:bodyPr wrap="square">
            <a:spAutoFit/>
          </a:bodyPr>
          <a:lstStyle/>
          <a:p>
            <a:pPr lvl="0">
              <a:lnSpc>
                <a:spcPct val="150000"/>
              </a:lnSpc>
            </a:pPr>
            <a:r>
              <a:rPr lang="zh-CN" altLang="en-US" dirty="0">
                <a:latin typeface="微软雅黑" pitchFamily="34" charset="-122"/>
                <a:ea typeface="微软雅黑" pitchFamily="34" charset="-122"/>
              </a:rPr>
              <a:t>       在每一个层面的决定都会影响到它之上层面的可用选择。</a:t>
            </a:r>
            <a:endParaRPr lang="en-US" altLang="zh-CN" dirty="0">
              <a:latin typeface="微软雅黑" pitchFamily="34" charset="-122"/>
              <a:ea typeface="微软雅黑" pitchFamily="34" charset="-122"/>
            </a:endParaRPr>
          </a:p>
          <a:p>
            <a:pPr lvl="0">
              <a:lnSpc>
                <a:spcPct val="150000"/>
              </a:lnSpc>
            </a:pP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这种依赖性意味着在战略层上的决定将具有某种向上的“连锁效应”。 反过来讲，也就意味着</a:t>
            </a:r>
            <a:r>
              <a:rPr lang="zh-CN" altLang="en-US" b="1" dirty="0">
                <a:solidFill>
                  <a:srgbClr val="C00000"/>
                </a:solidFill>
                <a:latin typeface="微软雅黑" pitchFamily="34" charset="-122"/>
                <a:ea typeface="微软雅黑" pitchFamily="34" charset="-122"/>
              </a:rPr>
              <a:t>每个层面中我们可用的选择，都受到其下层面中所确定的议题的约束。</a:t>
            </a:r>
          </a:p>
        </p:txBody>
      </p:sp>
      <p:pic>
        <p:nvPicPr>
          <p:cNvPr id="22530" name="Picture 5" descr="用户体验要素-自下而上地建设"/>
          <p:cNvPicPr>
            <a:picLocks noChangeAspect="1"/>
          </p:cNvPicPr>
          <p:nvPr/>
        </p:nvPicPr>
        <p:blipFill>
          <a:blip r:embed="rId2"/>
          <a:stretch>
            <a:fillRect/>
          </a:stretch>
        </p:blipFill>
        <p:spPr>
          <a:xfrm>
            <a:off x="179512" y="3284984"/>
            <a:ext cx="3571875" cy="3032125"/>
          </a:xfrm>
          <a:prstGeom prst="rect">
            <a:avLst/>
          </a:prstGeom>
          <a:noFill/>
          <a:ln w="9525">
            <a:noFill/>
            <a:miter/>
          </a:ln>
        </p:spPr>
      </p:pic>
      <p:pic>
        <p:nvPicPr>
          <p:cNvPr id="22531" name="Picture 7" descr="网站设计要素-选择范围"/>
          <p:cNvPicPr>
            <a:picLocks noChangeAspect="1"/>
          </p:cNvPicPr>
          <p:nvPr/>
        </p:nvPicPr>
        <p:blipFill>
          <a:blip r:embed="rId3"/>
          <a:srcRect r="-2"/>
          <a:stretch>
            <a:fillRect/>
          </a:stretch>
        </p:blipFill>
        <p:spPr>
          <a:xfrm>
            <a:off x="0" y="78426"/>
            <a:ext cx="4572000" cy="2952750"/>
          </a:xfrm>
          <a:prstGeom prst="rect">
            <a:avLst/>
          </a:prstGeom>
          <a:noFill/>
          <a:ln w="9525">
            <a:noFill/>
            <a:miter/>
          </a:ln>
        </p:spPr>
      </p:pic>
      <p:sp>
        <p:nvSpPr>
          <p:cNvPr id="22532" name="矩形 12"/>
          <p:cNvSpPr/>
          <p:nvPr/>
        </p:nvSpPr>
        <p:spPr>
          <a:xfrm>
            <a:off x="3923928" y="3607856"/>
            <a:ext cx="5220072" cy="1477328"/>
          </a:xfrm>
          <a:prstGeom prst="rect">
            <a:avLst/>
          </a:prstGeom>
          <a:noFill/>
          <a:ln w="9525">
            <a:noFill/>
            <a:miter/>
          </a:ln>
        </p:spPr>
        <p:txBody>
          <a:bodyPr wrap="square">
            <a:spAutoFit/>
          </a:bodyPr>
          <a:lstStyle/>
          <a:p>
            <a:pPr lvl="0">
              <a:lnSpc>
                <a:spcPct val="150000"/>
              </a:lnSpc>
            </a:pPr>
            <a:r>
              <a:rPr lang="zh-CN" altLang="en-US" sz="2000" dirty="0">
                <a:latin typeface="微软雅黑" pitchFamily="34" charset="-122"/>
                <a:ea typeface="微软雅黑" pitchFamily="34" charset="-122"/>
              </a:rPr>
              <a:t>       这种连锁效应意味着在“ 较高层面” 中选择一个界限之外的选项将需要重新考虑“较低层面”中所做出的决策。</a:t>
            </a:r>
          </a:p>
        </p:txBody>
      </p:sp>
    </p:spTree>
    <p:extLst>
      <p:ext uri="{BB962C8B-B14F-4D97-AF65-F5344CB8AC3E}">
        <p14:creationId xmlns:p14="http://schemas.microsoft.com/office/powerpoint/2010/main" val="3064421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 descr="D:\骅凌\工作总结\内训课程\fangfa.gif"/>
          <p:cNvPicPr>
            <a:picLocks noChangeAspect="1"/>
          </p:cNvPicPr>
          <p:nvPr/>
        </p:nvPicPr>
        <p:blipFill>
          <a:blip r:embed="rId2"/>
          <a:stretch>
            <a:fillRect/>
          </a:stretch>
        </p:blipFill>
        <p:spPr>
          <a:xfrm>
            <a:off x="611560" y="-27384"/>
            <a:ext cx="7776864" cy="4157087"/>
          </a:xfrm>
          <a:prstGeom prst="rect">
            <a:avLst/>
          </a:prstGeom>
          <a:noFill/>
          <a:ln w="9525">
            <a:noFill/>
            <a:miter/>
          </a:ln>
        </p:spPr>
      </p:pic>
      <p:sp>
        <p:nvSpPr>
          <p:cNvPr id="23554" name="矩形 4"/>
          <p:cNvSpPr/>
          <p:nvPr/>
        </p:nvSpPr>
        <p:spPr>
          <a:xfrm>
            <a:off x="10762" y="4005064"/>
            <a:ext cx="9025733" cy="2862322"/>
          </a:xfrm>
          <a:prstGeom prst="rect">
            <a:avLst/>
          </a:prstGeom>
          <a:noFill/>
          <a:ln w="9525">
            <a:noFill/>
            <a:miter/>
          </a:ln>
        </p:spPr>
        <p:txBody>
          <a:bodyPr wrap="square">
            <a:spAutoFit/>
          </a:bodyPr>
          <a:lstStyle/>
          <a:p>
            <a:pPr lvl="0">
              <a:lnSpc>
                <a:spcPct val="150000"/>
              </a:lnSpc>
            </a:pPr>
            <a:r>
              <a:rPr lang="zh-CN" altLang="en-US" sz="1400" dirty="0">
                <a:latin typeface="微软雅黑" pitchFamily="34" charset="-122"/>
                <a:ea typeface="微软雅黑" pitchFamily="34" charset="-122"/>
              </a:rPr>
              <a:t>        这并不是说每一个“较低层面”上的决策都必须在设计“较高层面”之前做出。事物都有两个方面，在“较高层面”中的决定有时会促成对“较低层面”决策的一次重新评估（或者是第一次评估）。在每一个层面，我们都根据竞争对手所做的事情、业界最佳的实践成果来做决定，这是最简单不过的老常识。</a:t>
            </a:r>
            <a:r>
              <a:rPr lang="zh-CN" altLang="en-US" sz="1600" b="1" dirty="0">
                <a:solidFill>
                  <a:srgbClr val="C00000"/>
                </a:solidFill>
                <a:latin typeface="微软雅黑" pitchFamily="34" charset="-122"/>
                <a:ea typeface="微软雅黑" pitchFamily="34" charset="-122"/>
              </a:rPr>
              <a:t>这些决策可能产生的</a:t>
            </a:r>
            <a:r>
              <a:rPr lang="zh-CN" altLang="en-US" sz="1600" b="1" dirty="0">
                <a:solidFill>
                  <a:schemeClr val="bg1"/>
                </a:solidFill>
                <a:latin typeface="微软雅黑" pitchFamily="34" charset="-122"/>
                <a:ea typeface="微软雅黑" pitchFamily="34" charset="-122"/>
              </a:rPr>
              <a:t>连锁效应该是双方向的。</a:t>
            </a:r>
            <a:endParaRPr lang="zh-CN" altLang="en-US" sz="1400" b="1" dirty="0">
              <a:solidFill>
                <a:schemeClr val="bg1"/>
              </a:solidFill>
              <a:latin typeface="微软雅黑" pitchFamily="34" charset="-122"/>
              <a:ea typeface="微软雅黑" pitchFamily="34" charset="-122"/>
            </a:endParaRPr>
          </a:p>
          <a:p>
            <a:pPr lvl="0">
              <a:lnSpc>
                <a:spcPct val="150000"/>
              </a:lnSpc>
            </a:pPr>
            <a:r>
              <a:rPr lang="zh-CN" altLang="en-US" sz="1400" dirty="0">
                <a:latin typeface="微软雅黑" pitchFamily="34" charset="-122"/>
                <a:ea typeface="微软雅黑" pitchFamily="34" charset="-122"/>
              </a:rPr>
              <a:t>　　如果想在开始“较高层面”设计之前，要完全确定“较低层面”的话，几乎可以肯定的是，你已经把你的项目日程</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也许是你最终产品的成功</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扔进了一个危险的境地之中。</a:t>
            </a:r>
          </a:p>
          <a:p>
            <a:pPr lvl="0">
              <a:lnSpc>
                <a:spcPct val="150000"/>
              </a:lnSpc>
            </a:pPr>
            <a:r>
              <a:rPr lang="zh-CN" altLang="en-US" sz="1400" dirty="0">
                <a:latin typeface="微软雅黑" pitchFamily="34" charset="-122"/>
                <a:ea typeface="微软雅黑" pitchFamily="34" charset="-122"/>
              </a:rPr>
              <a:t>　　相反地，</a:t>
            </a:r>
            <a:r>
              <a:rPr lang="zh-CN" altLang="en-US" sz="1600" b="1" dirty="0">
                <a:solidFill>
                  <a:srgbClr val="C00000"/>
                </a:solidFill>
                <a:latin typeface="微软雅黑" pitchFamily="34" charset="-122"/>
                <a:ea typeface="微软雅黑" pitchFamily="34" charset="-122"/>
              </a:rPr>
              <a:t>应该计划好你的项目，让任何一个层面中的工作都不能在其下层面的工作完成之前结束。这里最重要的一条是，在我们知道基本形状之前，不能为房屋加上屋顶。</a:t>
            </a:r>
            <a:endParaRPr lang="zh-CN" altLang="en-US" sz="14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771417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4046B993-2BE7-460D-822B-12723FB1C525}" type="slidenum">
              <a:rPr lang="zh-CN" altLang="en-US"/>
              <a:pPr/>
              <a:t>28</a:t>
            </a:fld>
            <a:endParaRPr lang="en-US" altLang="zh-CN"/>
          </a:p>
        </p:txBody>
      </p:sp>
      <p:sp>
        <p:nvSpPr>
          <p:cNvPr id="24577" name="矩形 3"/>
          <p:cNvSpPr>
            <a:spLocks noChangeArrowheads="1"/>
          </p:cNvSpPr>
          <p:nvPr/>
        </p:nvSpPr>
        <p:spPr bwMode="auto">
          <a:xfrm>
            <a:off x="4449815" y="23071"/>
            <a:ext cx="398538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交互设计、信息设计、信息架构</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pic>
        <p:nvPicPr>
          <p:cNvPr id="24578" name="Picture 2" descr="用户体验要素-基本的双重性 | Freer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100" y="553673"/>
            <a:ext cx="4533900"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5"/>
          <p:cNvSpPr txBox="1">
            <a:spLocks noChangeArrowheads="1"/>
          </p:cNvSpPr>
          <p:nvPr/>
        </p:nvSpPr>
        <p:spPr bwMode="auto">
          <a:xfrm>
            <a:off x="84409" y="71527"/>
            <a:ext cx="4637674" cy="678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b="1" dirty="0">
                <a:latin typeface="微软雅黑" panose="020B0503020204020204" pitchFamily="34" charset="-122"/>
                <a:ea typeface="微软雅黑" panose="020B0503020204020204" pitchFamily="34" charset="-122"/>
              </a:rPr>
              <a:t>基本的双重性</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       当网站的用户体验开始形成时，它的设计者采用的是两种不同的语言。一群人把每一个问题看成是</a:t>
            </a:r>
            <a:r>
              <a:rPr lang="zh-CN" altLang="en-US" sz="1600" b="1" dirty="0">
                <a:solidFill>
                  <a:srgbClr val="C00000"/>
                </a:solidFill>
                <a:latin typeface="微软雅黑" panose="020B0503020204020204" pitchFamily="34" charset="-122"/>
                <a:ea typeface="微软雅黑" panose="020B0503020204020204" pitchFamily="34" charset="-122"/>
              </a:rPr>
              <a:t>“应用软件”的设计问题</a:t>
            </a:r>
            <a:r>
              <a:rPr lang="zh-CN" altLang="en-US" sz="1600" dirty="0">
                <a:latin typeface="微软雅黑" panose="020B0503020204020204" pitchFamily="34" charset="-122"/>
                <a:ea typeface="微软雅黑" panose="020B0503020204020204" pitchFamily="34" charset="-122"/>
              </a:rPr>
              <a:t>，然后从传统的桌面和客户端软件的角度来考虑解决方案。另一群人则以</a:t>
            </a:r>
            <a:r>
              <a:rPr lang="zh-CN" altLang="en-US" sz="1600" b="1" dirty="0">
                <a:solidFill>
                  <a:srgbClr val="C00000"/>
                </a:solidFill>
                <a:latin typeface="微软雅黑" panose="020B0503020204020204" pitchFamily="34" charset="-122"/>
                <a:ea typeface="微软雅黑" panose="020B0503020204020204" pitchFamily="34" charset="-122"/>
              </a:rPr>
              <a:t>信息的发布和检索的角度来看待网站</a:t>
            </a:r>
            <a:r>
              <a:rPr lang="zh-CN" altLang="en-US" sz="1600" dirty="0">
                <a:latin typeface="微软雅黑" panose="020B0503020204020204" pitchFamily="34" charset="-122"/>
                <a:ea typeface="微软雅黑" panose="020B0503020204020204" pitchFamily="34" charset="-122"/>
              </a:rPr>
              <a:t>，然后从传统出版、媒体和信息技术的角度来考虑问题的解决方案。</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    为了解决网页这种基本的</a:t>
            </a:r>
            <a:r>
              <a:rPr lang="zh-CN" altLang="en-US" sz="1600" b="1" dirty="0">
                <a:solidFill>
                  <a:srgbClr val="C00000"/>
                </a:solidFill>
                <a:latin typeface="微软雅黑" panose="020B0503020204020204" pitchFamily="34" charset="-122"/>
                <a:ea typeface="微软雅黑" panose="020B0503020204020204" pitchFamily="34" charset="-122"/>
              </a:rPr>
              <a:t>双重性质</a:t>
            </a:r>
            <a:r>
              <a:rPr lang="zh-CN" altLang="en-US" sz="1600" dirty="0">
                <a:latin typeface="微软雅黑" panose="020B0503020204020204" pitchFamily="34" charset="-122"/>
                <a:ea typeface="微软雅黑" panose="020B0503020204020204" pitchFamily="34" charset="-122"/>
              </a:rPr>
              <a:t>，让我们从中间把这五个层面分开。</a:t>
            </a:r>
          </a:p>
          <a:p>
            <a:pPr>
              <a:lnSpc>
                <a:spcPct val="150000"/>
              </a:lnSpc>
            </a:pPr>
            <a:r>
              <a:rPr lang="zh-CN" altLang="en-US" sz="1600" dirty="0">
                <a:latin typeface="微软雅黑" panose="020B0503020204020204" pitchFamily="34" charset="-122"/>
                <a:ea typeface="微软雅黑" panose="020B0503020204020204" pitchFamily="34" charset="-122"/>
              </a:rPr>
              <a:t>　　在软件的一边，我们主要关注的是任务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所有的操作都被纳入一个过程，去思考人们如何完成这个过程。在这里，我们把网站看成用户用</a:t>
            </a:r>
            <a:r>
              <a:rPr lang="zh-CN" altLang="en-US" sz="1600" dirty="0">
                <a:solidFill>
                  <a:srgbClr val="7030A0"/>
                </a:solidFill>
                <a:latin typeface="微软雅黑" panose="020B0503020204020204" pitchFamily="34" charset="-122"/>
                <a:ea typeface="微软雅黑" panose="020B0503020204020204" pitchFamily="34" charset="-122"/>
              </a:rPr>
              <a:t>于完成一个或多个任务的一个或一组工具。</a:t>
            </a:r>
          </a:p>
          <a:p>
            <a:pPr>
              <a:lnSpc>
                <a:spcPct val="150000"/>
              </a:lnSpc>
            </a:pPr>
            <a:r>
              <a:rPr lang="zh-CN" altLang="en-US" sz="1600" dirty="0">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在超文本的一边，我们的关注点是信息</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网站应该提供哪些信息，这些信息对用户的意义是什么。超文本就是创建一个“用户可以穿越的信息空间”。</a:t>
            </a:r>
          </a:p>
        </p:txBody>
      </p:sp>
    </p:spTree>
    <p:extLst>
      <p:ext uri="{BB962C8B-B14F-4D97-AF65-F5344CB8AC3E}">
        <p14:creationId xmlns:p14="http://schemas.microsoft.com/office/powerpoint/2010/main" val="3278614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用户体验要素 |  Freer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311"/>
            <a:ext cx="429577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extBox 4"/>
          <p:cNvSpPr txBox="1">
            <a:spLocks noChangeArrowheads="1"/>
          </p:cNvSpPr>
          <p:nvPr/>
        </p:nvSpPr>
        <p:spPr bwMode="auto">
          <a:xfrm>
            <a:off x="4295775" y="44624"/>
            <a:ext cx="449103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表现层</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surface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视觉设计，或者说最终产品的外观。</a:t>
            </a:r>
          </a:p>
        </p:txBody>
      </p:sp>
      <p:sp>
        <p:nvSpPr>
          <p:cNvPr id="25603" name="TextBox 5"/>
          <p:cNvSpPr txBox="1">
            <a:spLocks noChangeArrowheads="1"/>
          </p:cNvSpPr>
          <p:nvPr/>
        </p:nvSpPr>
        <p:spPr bwMode="auto">
          <a:xfrm>
            <a:off x="4295774" y="764704"/>
            <a:ext cx="4740721" cy="207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框架层</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skeleton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不管是软件界面还是信息空间，我们必须要完成信息设计（</a:t>
            </a:r>
            <a:r>
              <a:rPr lang="en-US" altLang="zh-CN" sz="1400" dirty="0">
                <a:latin typeface="微软雅黑" panose="020B0503020204020204" pitchFamily="34" charset="-122"/>
                <a:ea typeface="微软雅黑" panose="020B0503020204020204" pitchFamily="34" charset="-122"/>
              </a:rPr>
              <a:t>information design</a:t>
            </a:r>
            <a:r>
              <a:rPr lang="zh-CN" altLang="en-US" sz="1400" dirty="0">
                <a:latin typeface="微软雅黑" panose="020B0503020204020204" pitchFamily="34" charset="-122"/>
                <a:ea typeface="微软雅黑" panose="020B0503020204020204" pitchFamily="34" charset="-122"/>
              </a:rPr>
              <a:t>）。在软件产品那边，框架层还包括了安排好能让用户与系统的功能产生互动的界面元素。对于信息空间方面来讲，这种界面就是屏幕上的一些元素的组合，允许用户在信息架构中穿行。</a:t>
            </a:r>
            <a:endParaRPr lang="en-US" altLang="zh-CN" sz="1400" dirty="0">
              <a:latin typeface="微软雅黑" panose="020B0503020204020204" pitchFamily="34" charset="-122"/>
              <a:ea typeface="微软雅黑" panose="020B0503020204020204" pitchFamily="34" charset="-122"/>
            </a:endParaRPr>
          </a:p>
        </p:txBody>
      </p:sp>
      <p:sp>
        <p:nvSpPr>
          <p:cNvPr id="25604" name="TextBox 6"/>
          <p:cNvSpPr txBox="1">
            <a:spLocks noChangeArrowheads="1"/>
          </p:cNvSpPr>
          <p:nvPr/>
        </p:nvSpPr>
        <p:spPr bwMode="auto">
          <a:xfrm>
            <a:off x="4295774" y="2708920"/>
            <a:ext cx="484822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结构层</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structure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在软件方面，结构层将从范围转变成系统如何响应用户的请求。在信息空间方面，结构层则是信息空间中内容元素的分布。</a:t>
            </a:r>
          </a:p>
        </p:txBody>
      </p:sp>
      <p:sp>
        <p:nvSpPr>
          <p:cNvPr id="25605" name="TextBox 7"/>
          <p:cNvSpPr txBox="1">
            <a:spLocks noChangeArrowheads="1"/>
          </p:cNvSpPr>
          <p:nvPr/>
        </p:nvSpPr>
        <p:spPr bwMode="auto">
          <a:xfrm>
            <a:off x="4295774" y="3975236"/>
            <a:ext cx="484822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范围层</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scope</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从战略层进入范围层以后，在软件方面它就转变成对产品的“功能组合”的详细描述。而在信息空间方面，范围则是对</a:t>
            </a:r>
            <a:r>
              <a:rPr lang="zh-CN" altLang="en-US" sz="1400" dirty="0">
                <a:solidFill>
                  <a:schemeClr val="bg1"/>
                </a:solidFill>
                <a:latin typeface="微软雅黑" panose="020B0503020204020204" pitchFamily="34" charset="-122"/>
                <a:ea typeface="微软雅黑" panose="020B0503020204020204" pitchFamily="34" charset="-122"/>
              </a:rPr>
              <a:t>各种内容元素的要求的详细描述。</a:t>
            </a:r>
          </a:p>
        </p:txBody>
      </p:sp>
      <p:sp>
        <p:nvSpPr>
          <p:cNvPr id="25606" name="TextBox 8"/>
          <p:cNvSpPr txBox="1">
            <a:spLocks noChangeArrowheads="1"/>
          </p:cNvSpPr>
          <p:nvPr/>
        </p:nvSpPr>
        <p:spPr bwMode="auto">
          <a:xfrm>
            <a:off x="4295775" y="5382215"/>
            <a:ext cx="4848224"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战略层</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strategy</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来自企业外部的用户需求（</a:t>
            </a:r>
            <a:r>
              <a:rPr lang="en-US" altLang="zh-CN" sz="1400" dirty="0">
                <a:solidFill>
                  <a:schemeClr val="bg1"/>
                </a:solidFill>
                <a:latin typeface="微软雅黑" panose="020B0503020204020204" pitchFamily="34" charset="-122"/>
                <a:ea typeface="微软雅黑" panose="020B0503020204020204" pitchFamily="34" charset="-122"/>
              </a:rPr>
              <a:t>user need</a:t>
            </a:r>
            <a:r>
              <a:rPr lang="zh-CN" altLang="en-US" sz="1400" dirty="0">
                <a:solidFill>
                  <a:schemeClr val="bg1"/>
                </a:solidFill>
                <a:latin typeface="微软雅黑" panose="020B0503020204020204" pitchFamily="34" charset="-122"/>
                <a:ea typeface="微软雅黑" panose="020B0503020204020204" pitchFamily="34" charset="-122"/>
              </a:rPr>
              <a:t>）是网站的目标</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尤其是那些将要使用我们网站的用户。与用户需求相对应的，是我们自己对网站的期望目标。</a:t>
            </a:r>
          </a:p>
        </p:txBody>
      </p:sp>
    </p:spTree>
    <p:extLst>
      <p:ext uri="{BB962C8B-B14F-4D97-AF65-F5344CB8AC3E}">
        <p14:creationId xmlns:p14="http://schemas.microsoft.com/office/powerpoint/2010/main" val="3230228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915816" y="1268760"/>
            <a:ext cx="2808312" cy="548640"/>
          </a:xfrm>
        </p:spPr>
        <p:txBody>
          <a:bodyPr/>
          <a:lstStyle/>
          <a:p>
            <a:pPr algn="just"/>
            <a:r>
              <a:rPr lang="zh-CN" altLang="en-US" sz="4400">
                <a:solidFill>
                  <a:schemeClr val="bg1">
                    <a:lumMod val="95000"/>
                  </a:schemeClr>
                </a:solidFill>
              </a:rPr>
              <a:t>开始了解</a:t>
            </a:r>
          </a:p>
        </p:txBody>
      </p:sp>
      <p:sp>
        <p:nvSpPr>
          <p:cNvPr id="4" name="灯片编号占位符 3"/>
          <p:cNvSpPr>
            <a:spLocks noGrp="1"/>
          </p:cNvSpPr>
          <p:nvPr>
            <p:ph type="sldNum" sz="quarter" idx="12"/>
          </p:nvPr>
        </p:nvSpPr>
        <p:spPr/>
        <p:txBody>
          <a:bodyPr/>
          <a:lstStyle/>
          <a:p>
            <a:fld id="{2754ED01-E2A0-4C1E-8E21-014B99041579}" type="slidenum">
              <a:rPr lang="en-US" smtClean="0"/>
              <a:pPr/>
              <a:t>3</a:t>
            </a:fld>
            <a:endParaRPr lang="en-US"/>
          </a:p>
        </p:txBody>
      </p:sp>
      <p:sp>
        <p:nvSpPr>
          <p:cNvPr id="5" name="TextBox 4"/>
          <p:cNvSpPr txBox="1"/>
          <p:nvPr/>
        </p:nvSpPr>
        <p:spPr>
          <a:xfrm>
            <a:off x="2699792" y="2319263"/>
            <a:ext cx="6264696" cy="523220"/>
          </a:xfrm>
          <a:prstGeom prst="rect">
            <a:avLst/>
          </a:prstGeom>
          <a:noFill/>
        </p:spPr>
        <p:txBody>
          <a:bodyPr wrap="square" rtlCol="0">
            <a:spAutoFit/>
          </a:bodyPr>
          <a:lstStyle/>
          <a:p>
            <a:r>
              <a:rPr lang="zh-CN" altLang="en-US" sz="2800">
                <a:solidFill>
                  <a:schemeClr val="bg1"/>
                </a:solidFill>
                <a:latin typeface="+mj-ea"/>
                <a:ea typeface="+mj-ea"/>
              </a:rPr>
              <a:t>为什么要有用户体验？</a:t>
            </a:r>
          </a:p>
        </p:txBody>
      </p:sp>
    </p:spTree>
    <p:extLst>
      <p:ext uri="{BB962C8B-B14F-4D97-AF65-F5344CB8AC3E}">
        <p14:creationId xmlns:p14="http://schemas.microsoft.com/office/powerpoint/2010/main" val="1373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a:spLocks noGrp="1"/>
          </p:cNvSpPr>
          <p:nvPr>
            <p:ph type="sldNum" sz="quarter" idx="12"/>
          </p:nvPr>
        </p:nvSpPr>
        <p:spPr/>
        <p:txBody>
          <a:bodyPr/>
          <a:lstStyle/>
          <a:p>
            <a:fld id="{0B6BC881-20B6-411E-A614-61F16B498FE6}" type="slidenum">
              <a:rPr lang="zh-CN" altLang="en-US"/>
              <a:pPr/>
              <a:t>30</a:t>
            </a:fld>
            <a:endParaRPr lang="en-US" altLang="zh-CN"/>
          </a:p>
        </p:txBody>
      </p:sp>
      <p:sp>
        <p:nvSpPr>
          <p:cNvPr id="11" name="矩形 10"/>
          <p:cNvSpPr/>
          <p:nvPr/>
        </p:nvSpPr>
        <p:spPr>
          <a:xfrm>
            <a:off x="2786063" y="5214938"/>
            <a:ext cx="6357937" cy="28575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2000" b="1" dirty="0">
                <a:latin typeface="微软雅黑" pitchFamily="34" charset="-122"/>
                <a:ea typeface="微软雅黑" pitchFamily="34" charset="-122"/>
              </a:rPr>
              <a:t>                     战略层</a:t>
            </a:r>
          </a:p>
        </p:txBody>
      </p:sp>
      <p:sp>
        <p:nvSpPr>
          <p:cNvPr id="5" name="矩形 4"/>
          <p:cNvSpPr/>
          <p:nvPr/>
        </p:nvSpPr>
        <p:spPr>
          <a:xfrm>
            <a:off x="2740025" y="0"/>
            <a:ext cx="46038"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pic>
        <p:nvPicPr>
          <p:cNvPr id="27651" name="Picture 2" descr="C:\Users\bingo\Desktop\战略层.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8" y="5000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descr="C:\Users\bingo\Desktop\表现层.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500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descr="C:\Users\bingo\Desktop\框架层.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38" y="1643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descr="C:\Users\bingo\Desktop\结构层.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38" y="2786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descr="C:\Users\bingo\Desktop\范围层.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38" y="3929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Box 12"/>
          <p:cNvSpPr txBox="1">
            <a:spLocks noChangeArrowheads="1"/>
          </p:cNvSpPr>
          <p:nvPr/>
        </p:nvSpPr>
        <p:spPr bwMode="auto">
          <a:xfrm>
            <a:off x="0" y="332656"/>
            <a:ext cx="274002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　　成功的用户体验，其基础是</a:t>
            </a:r>
            <a:r>
              <a:rPr lang="zh-CN" altLang="en-US" sz="2000" dirty="0">
                <a:solidFill>
                  <a:srgbClr val="FF0000"/>
                </a:solidFill>
                <a:latin typeface="微软雅黑" panose="020B0503020204020204" pitchFamily="34" charset="-122"/>
                <a:ea typeface="微软雅黑" panose="020B0503020204020204" pitchFamily="34" charset="-122"/>
              </a:rPr>
              <a:t>一个被明确表达的“战略”</a:t>
            </a:r>
            <a:r>
              <a:rPr lang="zh-CN" altLang="en-US" sz="2000" dirty="0">
                <a:latin typeface="微软雅黑" panose="020B0503020204020204" pitchFamily="34" charset="-122"/>
                <a:ea typeface="微软雅黑" panose="020B0503020204020204" pitchFamily="34" charset="-122"/>
              </a:rPr>
              <a:t>。知道企业与用户双方对网站的期许和目标，有助于确立用户体验各方面战略的制定。</a:t>
            </a:r>
          </a:p>
        </p:txBody>
      </p:sp>
      <p:sp>
        <p:nvSpPr>
          <p:cNvPr id="14" name="矩形 13"/>
          <p:cNvSpPr/>
          <p:nvPr/>
        </p:nvSpPr>
        <p:spPr>
          <a:xfrm>
            <a:off x="2857500" y="4143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范围层</a:t>
            </a:r>
          </a:p>
        </p:txBody>
      </p:sp>
      <p:sp>
        <p:nvSpPr>
          <p:cNvPr id="15" name="矩形 14"/>
          <p:cNvSpPr/>
          <p:nvPr/>
        </p:nvSpPr>
        <p:spPr>
          <a:xfrm>
            <a:off x="2857500" y="3000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结构层</a:t>
            </a:r>
          </a:p>
        </p:txBody>
      </p:sp>
      <p:sp>
        <p:nvSpPr>
          <p:cNvPr id="16" name="矩形 15"/>
          <p:cNvSpPr/>
          <p:nvPr/>
        </p:nvSpPr>
        <p:spPr>
          <a:xfrm>
            <a:off x="2857500" y="1928813"/>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框架层</a:t>
            </a:r>
          </a:p>
        </p:txBody>
      </p:sp>
      <p:sp>
        <p:nvSpPr>
          <p:cNvPr id="17" name="矩形 16"/>
          <p:cNvSpPr/>
          <p:nvPr/>
        </p:nvSpPr>
        <p:spPr>
          <a:xfrm>
            <a:off x="2857500" y="714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表现层</a:t>
            </a:r>
          </a:p>
        </p:txBody>
      </p:sp>
      <p:sp>
        <p:nvSpPr>
          <p:cNvPr id="27661" name="TextBox 18"/>
          <p:cNvSpPr txBox="1">
            <a:spLocks noChangeArrowheads="1"/>
          </p:cNvSpPr>
          <p:nvPr/>
        </p:nvSpPr>
        <p:spPr bwMode="auto">
          <a:xfrm>
            <a:off x="2879337" y="4637088"/>
            <a:ext cx="2714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solidFill>
                  <a:srgbClr val="C00000"/>
                </a:solidFill>
                <a:latin typeface="微软雅黑" panose="020B0503020204020204" pitchFamily="34" charset="-122"/>
                <a:ea typeface="微软雅黑" panose="020B0503020204020204" pitchFamily="34" charset="-122"/>
              </a:rPr>
              <a:t>网站目标和用户需求</a:t>
            </a:r>
          </a:p>
        </p:txBody>
      </p:sp>
    </p:spTree>
    <p:extLst>
      <p:ext uri="{BB962C8B-B14F-4D97-AF65-F5344CB8AC3E}">
        <p14:creationId xmlns:p14="http://schemas.microsoft.com/office/powerpoint/2010/main" val="113176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B22D10F-E630-4930-8160-370D1D52DC98}" type="slidenum">
              <a:rPr lang="zh-CN" altLang="en-US"/>
              <a:pPr/>
              <a:t>31</a:t>
            </a:fld>
            <a:endParaRPr lang="en-US" altLang="zh-CN"/>
          </a:p>
        </p:txBody>
      </p:sp>
      <p:sp>
        <p:nvSpPr>
          <p:cNvPr id="28674" name="矩形 3"/>
          <p:cNvSpPr>
            <a:spLocks noChangeArrowheads="1"/>
          </p:cNvSpPr>
          <p:nvPr/>
        </p:nvSpPr>
        <p:spPr bwMode="auto">
          <a:xfrm>
            <a:off x="107504" y="-22876"/>
            <a:ext cx="1915909"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战略层的定义</a:t>
            </a:r>
            <a:endParaRPr lang="zh-CN" altLang="zh-CN" b="1" dirty="0">
              <a:latin typeface="微软雅黑" panose="020B0503020204020204" pitchFamily="34" charset="-122"/>
              <a:ea typeface="微软雅黑" panose="020B0503020204020204" pitchFamily="34" charset="-122"/>
            </a:endParaRPr>
          </a:p>
        </p:txBody>
      </p:sp>
      <p:sp>
        <p:nvSpPr>
          <p:cNvPr id="28675" name="TextBox 4"/>
          <p:cNvSpPr txBox="1">
            <a:spLocks noChangeArrowheads="1"/>
          </p:cNvSpPr>
          <p:nvPr/>
        </p:nvSpPr>
        <p:spPr bwMode="auto">
          <a:xfrm>
            <a:off x="611560" y="2074981"/>
            <a:ext cx="8451353"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我们要从这个网站得到什么？</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网站目标</a:t>
            </a:r>
            <a:endParaRPr lang="en-US" altLang="zh-CN" dirty="0">
              <a:solidFill>
                <a:srgbClr val="FF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我们的用户要从这个网站得到什么？</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用户需求</a:t>
            </a:r>
          </a:p>
        </p:txBody>
      </p:sp>
      <p:sp>
        <p:nvSpPr>
          <p:cNvPr id="28687" name="TextBox 4"/>
          <p:cNvSpPr txBox="1">
            <a:spLocks noChangeArrowheads="1"/>
          </p:cNvSpPr>
          <p:nvPr/>
        </p:nvSpPr>
        <p:spPr bwMode="auto">
          <a:xfrm>
            <a:off x="259772" y="642610"/>
            <a:ext cx="8644186"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网站失败的最常见原因不是技术，也不是用户体验。网站失败的最常见原因，是在开始写第一行程序、描第一个像素，或配置第一个服务器之前，没有人试图回答下面两个非常基本的问题：</a:t>
            </a:r>
          </a:p>
        </p:txBody>
      </p:sp>
      <p:sp>
        <p:nvSpPr>
          <p:cNvPr id="28688" name="TextBox 4"/>
          <p:cNvSpPr txBox="1">
            <a:spLocks noChangeArrowheads="1"/>
          </p:cNvSpPr>
          <p:nvPr/>
        </p:nvSpPr>
        <p:spPr bwMode="auto">
          <a:xfrm>
            <a:off x="107504" y="3330858"/>
            <a:ext cx="903649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通过回答第一个问题，我们就能描述出企业的</a:t>
            </a:r>
            <a:r>
              <a:rPr lang="zh-CN" altLang="en-US" b="1" dirty="0">
                <a:solidFill>
                  <a:srgbClr val="FF0000"/>
                </a:solidFill>
                <a:latin typeface="微软雅黑" panose="020B0503020204020204" pitchFamily="34" charset="-122"/>
                <a:ea typeface="微软雅黑" panose="020B0503020204020204" pitchFamily="34" charset="-122"/>
              </a:rPr>
              <a:t>网站目标</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site objective</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。第二个问题则提出了</a:t>
            </a:r>
            <a:r>
              <a:rPr lang="zh-CN" altLang="en-US" b="1" dirty="0">
                <a:solidFill>
                  <a:srgbClr val="FF0000"/>
                </a:solidFill>
                <a:latin typeface="微软雅黑" panose="020B0503020204020204" pitchFamily="34" charset="-122"/>
                <a:ea typeface="微软雅黑" panose="020B0503020204020204" pitchFamily="34" charset="-122"/>
              </a:rPr>
              <a:t>用户需求</a:t>
            </a:r>
            <a:r>
              <a:rPr lang="zh-CN" altLang="en-US" dirty="0">
                <a:solidFill>
                  <a:srgbClr val="FF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user need</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的问题，这是来自企业外部的目标。结合内外两者，网站目标和用户需求就组成了战略层，也就成为我们设计用户体验过程中做出每一个决定的基础。</a:t>
            </a:r>
          </a:p>
        </p:txBody>
      </p:sp>
    </p:spTree>
    <p:extLst>
      <p:ext uri="{BB962C8B-B14F-4D97-AF65-F5344CB8AC3E}">
        <p14:creationId xmlns:p14="http://schemas.microsoft.com/office/powerpoint/2010/main" val="415574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p:txBody>
          <a:bodyPr/>
          <a:lstStyle/>
          <a:p>
            <a:fld id="{B3226099-9080-41DC-B08D-B3413DC370A2}" type="slidenum">
              <a:rPr lang="zh-CN" altLang="en-US"/>
              <a:pPr/>
              <a:t>32</a:t>
            </a:fld>
            <a:endParaRPr lang="en-US" altLang="zh-CN"/>
          </a:p>
        </p:txBody>
      </p:sp>
      <p:sp>
        <p:nvSpPr>
          <p:cNvPr id="18" name="矩形 17"/>
          <p:cNvSpPr/>
          <p:nvPr/>
        </p:nvSpPr>
        <p:spPr>
          <a:xfrm>
            <a:off x="2786063" y="4143375"/>
            <a:ext cx="6357937" cy="28575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latin typeface="微软雅黑" pitchFamily="34" charset="-122"/>
                <a:ea typeface="微软雅黑" pitchFamily="34" charset="-122"/>
              </a:rPr>
              <a:t>                     范围层</a:t>
            </a:r>
          </a:p>
        </p:txBody>
      </p:sp>
      <p:sp>
        <p:nvSpPr>
          <p:cNvPr id="4" name="矩形 3"/>
          <p:cNvSpPr/>
          <p:nvPr/>
        </p:nvSpPr>
        <p:spPr>
          <a:xfrm>
            <a:off x="2786063" y="5214938"/>
            <a:ext cx="6357937"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战略层</a:t>
            </a:r>
          </a:p>
        </p:txBody>
      </p:sp>
      <p:sp>
        <p:nvSpPr>
          <p:cNvPr id="5" name="矩形 4"/>
          <p:cNvSpPr/>
          <p:nvPr/>
        </p:nvSpPr>
        <p:spPr>
          <a:xfrm>
            <a:off x="2740025" y="0"/>
            <a:ext cx="46038"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pic>
        <p:nvPicPr>
          <p:cNvPr id="31748" name="Picture 2" descr="C:\Users\bingo\Desktop\战略层.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8" y="5000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3" descr="C:\Users\bingo\Desktop\表现层.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500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4" descr="C:\Users\bingo\Desktop\框架层.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38" y="1643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5" descr="C:\Users\bingo\Desktop\结构层.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38" y="2786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6" descr="C:\Users\bingo\Desktop\范围层.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38" y="3929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TextBox 10"/>
          <p:cNvSpPr txBox="1">
            <a:spLocks noChangeArrowheads="1"/>
          </p:cNvSpPr>
          <p:nvPr/>
        </p:nvSpPr>
        <p:spPr bwMode="auto">
          <a:xfrm>
            <a:off x="35496" y="714375"/>
            <a:ext cx="27606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400" dirty="0">
                <a:latin typeface="微软雅黑" panose="020B0503020204020204" pitchFamily="34" charset="-122"/>
                <a:ea typeface="微软雅黑" panose="020B0503020204020204" pitchFamily="34" charset="-122"/>
              </a:rPr>
              <a:t>       当你把用户需求和网站目标转变成网站应该提供给用户什么样的内容和功能时，战略就变成了范围。</a:t>
            </a:r>
          </a:p>
        </p:txBody>
      </p:sp>
      <p:sp>
        <p:nvSpPr>
          <p:cNvPr id="13" name="矩形 12"/>
          <p:cNvSpPr/>
          <p:nvPr/>
        </p:nvSpPr>
        <p:spPr>
          <a:xfrm>
            <a:off x="2857500" y="3000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结构层</a:t>
            </a:r>
          </a:p>
        </p:txBody>
      </p:sp>
      <p:sp>
        <p:nvSpPr>
          <p:cNvPr id="14" name="矩形 13"/>
          <p:cNvSpPr/>
          <p:nvPr/>
        </p:nvSpPr>
        <p:spPr>
          <a:xfrm>
            <a:off x="2857500" y="1928813"/>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框架层</a:t>
            </a:r>
          </a:p>
        </p:txBody>
      </p:sp>
      <p:sp>
        <p:nvSpPr>
          <p:cNvPr id="15" name="矩形 14"/>
          <p:cNvSpPr/>
          <p:nvPr/>
        </p:nvSpPr>
        <p:spPr>
          <a:xfrm>
            <a:off x="2857500" y="714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表现层</a:t>
            </a:r>
          </a:p>
        </p:txBody>
      </p:sp>
      <p:sp>
        <p:nvSpPr>
          <p:cNvPr id="31757" name="TextBox 15"/>
          <p:cNvSpPr txBox="1">
            <a:spLocks noChangeArrowheads="1"/>
          </p:cNvSpPr>
          <p:nvPr/>
        </p:nvSpPr>
        <p:spPr bwMode="auto">
          <a:xfrm>
            <a:off x="2857500" y="3714750"/>
            <a:ext cx="2714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rgbClr val="C00000"/>
                </a:solidFill>
                <a:latin typeface="微软雅黑" panose="020B0503020204020204" pitchFamily="34" charset="-122"/>
                <a:ea typeface="微软雅黑" panose="020B0503020204020204" pitchFamily="34" charset="-122"/>
              </a:rPr>
              <a:t>功能规格和内容需求</a:t>
            </a:r>
          </a:p>
        </p:txBody>
      </p:sp>
    </p:spTree>
    <p:extLst>
      <p:ext uri="{BB962C8B-B14F-4D97-AF65-F5344CB8AC3E}">
        <p14:creationId xmlns:p14="http://schemas.microsoft.com/office/powerpoint/2010/main" val="125517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fld id="{7A521DE4-E48D-4DDE-8B33-CD2444F44DFA}" type="slidenum">
              <a:rPr lang="zh-CN" altLang="en-US"/>
              <a:pPr/>
              <a:t>33</a:t>
            </a:fld>
            <a:endParaRPr lang="en-US" altLang="zh-CN"/>
          </a:p>
        </p:txBody>
      </p:sp>
      <p:sp>
        <p:nvSpPr>
          <p:cNvPr id="48" name="矩形 47"/>
          <p:cNvSpPr/>
          <p:nvPr/>
        </p:nvSpPr>
        <p:spPr>
          <a:xfrm>
            <a:off x="1143000" y="2924175"/>
            <a:ext cx="6215063" cy="2928938"/>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1857375" y="3571875"/>
            <a:ext cx="1143000" cy="1428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32771" name="矩形 3"/>
          <p:cNvSpPr>
            <a:spLocks noChangeArrowheads="1"/>
          </p:cNvSpPr>
          <p:nvPr/>
        </p:nvSpPr>
        <p:spPr bwMode="auto">
          <a:xfrm>
            <a:off x="244474" y="34925"/>
            <a:ext cx="1898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范围层的定义</a:t>
            </a:r>
            <a:endParaRPr lang="zh-CN" altLang="zh-CN" dirty="0">
              <a:latin typeface="微软雅黑" panose="020B0503020204020204" pitchFamily="34" charset="-122"/>
              <a:ea typeface="微软雅黑" panose="020B0503020204020204" pitchFamily="34" charset="-122"/>
            </a:endParaRPr>
          </a:p>
        </p:txBody>
      </p:sp>
      <p:sp>
        <p:nvSpPr>
          <p:cNvPr id="32772" name="TextBox 4"/>
          <p:cNvSpPr txBox="1">
            <a:spLocks noChangeArrowheads="1"/>
          </p:cNvSpPr>
          <p:nvPr/>
        </p:nvSpPr>
        <p:spPr bwMode="auto">
          <a:xfrm>
            <a:off x="538162" y="534988"/>
            <a:ext cx="84263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定义项目范围包括了两个方面：</a:t>
            </a:r>
            <a:r>
              <a:rPr lang="zh-CN" altLang="en-US" dirty="0">
                <a:solidFill>
                  <a:srgbClr val="C00000"/>
                </a:solidFill>
                <a:latin typeface="微软雅黑" panose="020B0503020204020204" pitchFamily="34" charset="-122"/>
                <a:ea typeface="微软雅黑" panose="020B0503020204020204" pitchFamily="34" charset="-122"/>
              </a:rPr>
              <a:t>一个有价值的过程导致一个有价值的产品。</a:t>
            </a:r>
          </a:p>
        </p:txBody>
      </p:sp>
      <p:sp>
        <p:nvSpPr>
          <p:cNvPr id="32773" name="TextBox 5"/>
          <p:cNvSpPr txBox="1">
            <a:spLocks noChangeArrowheads="1"/>
          </p:cNvSpPr>
          <p:nvPr/>
        </p:nvSpPr>
        <p:spPr bwMode="auto">
          <a:xfrm>
            <a:off x="611188" y="1046163"/>
            <a:ext cx="8281987"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400" b="1" dirty="0">
                <a:solidFill>
                  <a:srgbClr val="FF0000"/>
                </a:solidFill>
                <a:latin typeface="微软雅黑" panose="020B0503020204020204" pitchFamily="34" charset="-122"/>
                <a:ea typeface="微软雅黑" panose="020B0503020204020204" pitchFamily="34" charset="-122"/>
              </a:rPr>
              <a:t> 过程</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process</a:t>
            </a:r>
            <a:r>
              <a:rPr lang="zh-CN" altLang="en-US" sz="1400"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：确定现在能解决哪些事情，而哪些必须要再迟一点才能解决；</a:t>
            </a:r>
            <a:endParaRPr lang="en-US" altLang="zh-CN" sz="1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400" b="1" dirty="0">
                <a:solidFill>
                  <a:srgbClr val="FF0000"/>
                </a:solidFill>
                <a:latin typeface="微软雅黑" panose="020B0503020204020204" pitchFamily="34" charset="-122"/>
                <a:ea typeface="微软雅黑" panose="020B0503020204020204" pitchFamily="34" charset="-122"/>
              </a:rPr>
              <a:t> 产品</a:t>
            </a:r>
            <a:r>
              <a:rPr lang="zh-CN" altLang="en-US" sz="1400" dirty="0">
                <a:solidFill>
                  <a:srgbClr val="FF0000"/>
                </a:solidFill>
                <a:latin typeface="微软雅黑" panose="020B0503020204020204" pitchFamily="34" charset="-122"/>
                <a:ea typeface="微软雅黑" panose="020B0503020204020204" pitchFamily="34" charset="-122"/>
              </a:rPr>
              <a:t>（</a:t>
            </a:r>
            <a:r>
              <a:rPr lang="en-US" altLang="zh-CN" sz="1400" dirty="0">
                <a:solidFill>
                  <a:srgbClr val="FF0000"/>
                </a:solidFill>
                <a:latin typeface="微软雅黑" panose="020B0503020204020204" pitchFamily="34" charset="-122"/>
                <a:ea typeface="微软雅黑" panose="020B0503020204020204" pitchFamily="34" charset="-122"/>
              </a:rPr>
              <a:t>product</a:t>
            </a:r>
            <a:r>
              <a:rPr lang="zh-CN" altLang="en-US" sz="1400" dirty="0">
                <a:solidFill>
                  <a:srgbClr val="FF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：在项目中要完成的全部工作，保证在开发过程中不会出现模棱两可的情况；</a:t>
            </a:r>
            <a:endParaRPr lang="en-US" altLang="zh-CN" sz="1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 工作流程</a:t>
            </a:r>
            <a:r>
              <a:rPr lang="zh-CN" altLang="en-US"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日程安排</a:t>
            </a:r>
            <a:r>
              <a:rPr lang="zh-CN" altLang="en-US"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里程碑</a:t>
            </a:r>
            <a:r>
              <a:rPr lang="zh-CN" altLang="en-US" sz="1400" dirty="0">
                <a:latin typeface="微软雅黑" panose="020B0503020204020204" pitchFamily="34" charset="-122"/>
                <a:ea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rPr>
              <a:t>用可视性文档来说明项目要求</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理由</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：这样你才知道正在建设什么。一系列明确的要求能够把责任分配得更清晰。</a:t>
            </a:r>
            <a:endParaRPr lang="en-US" altLang="zh-CN" sz="1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理由</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：这样你才知道不需要建设什么。用文档记录不同的可能性能够提供评估这些想法的架构。</a:t>
            </a:r>
          </a:p>
        </p:txBody>
      </p:sp>
      <p:cxnSp>
        <p:nvCxnSpPr>
          <p:cNvPr id="8" name="直接连接符 7"/>
          <p:cNvCxnSpPr/>
          <p:nvPr/>
        </p:nvCxnSpPr>
        <p:spPr>
          <a:xfrm rot="5400000">
            <a:off x="1749425" y="3535363"/>
            <a:ext cx="214313"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857375" y="3643313"/>
            <a:ext cx="4500563"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flipV="1">
            <a:off x="6249987" y="3535363"/>
            <a:ext cx="2143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H="1" flipV="1">
            <a:off x="2892425" y="3535363"/>
            <a:ext cx="214313"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flipH="1" flipV="1">
            <a:off x="3892550" y="3535363"/>
            <a:ext cx="214313"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flipH="1" flipV="1">
            <a:off x="5180012" y="3535363"/>
            <a:ext cx="2143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780" name="TextBox 22"/>
          <p:cNvSpPr txBox="1">
            <a:spLocks noChangeArrowheads="1"/>
          </p:cNvSpPr>
          <p:nvPr/>
        </p:nvSpPr>
        <p:spPr bwMode="auto">
          <a:xfrm>
            <a:off x="1428750" y="3071813"/>
            <a:ext cx="6072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一月（现在）         四月                 七月                     十月        （明年）一月    </a:t>
            </a:r>
          </a:p>
        </p:txBody>
      </p:sp>
      <p:sp>
        <p:nvSpPr>
          <p:cNvPr id="27" name="TextBox 26"/>
          <p:cNvSpPr txBox="1"/>
          <p:nvPr/>
        </p:nvSpPr>
        <p:spPr>
          <a:xfrm>
            <a:off x="2571750" y="3883025"/>
            <a:ext cx="1071563" cy="1546225"/>
          </a:xfrm>
          <a:prstGeom prst="rect">
            <a:avLst/>
          </a:prstGeom>
          <a:solidFill>
            <a:schemeClr val="bg2">
              <a:lumMod val="50000"/>
            </a:schemeClr>
          </a:solidFill>
          <a:ln>
            <a:solidFill>
              <a:schemeClr val="bg2">
                <a:lumMod val="25000"/>
              </a:schemeClr>
            </a:solidFill>
          </a:ln>
        </p:spPr>
        <p:txBody>
          <a:bodyPr>
            <a:spAutoFit/>
          </a:bodyPr>
          <a:lstStyle/>
          <a:p>
            <a:pPr algn="ctr" fontAlgn="auto">
              <a:spcBef>
                <a:spcPts val="0"/>
              </a:spcBef>
              <a:spcAft>
                <a:spcPts val="0"/>
              </a:spcAft>
              <a:defRPr/>
            </a:pPr>
            <a:r>
              <a:rPr lang="zh-CN" altLang="en-US" sz="1050" dirty="0">
                <a:solidFill>
                  <a:schemeClr val="bg2">
                    <a:lumMod val="25000"/>
                  </a:schemeClr>
                </a:solidFill>
                <a:latin typeface="微软雅黑" pitchFamily="34" charset="-122"/>
                <a:ea typeface="微软雅黑" pitchFamily="34" charset="-122"/>
              </a:rPr>
              <a:t>版本</a:t>
            </a:r>
            <a:r>
              <a:rPr lang="en-US" altLang="zh-CN" sz="1050" dirty="0">
                <a:solidFill>
                  <a:schemeClr val="bg2">
                    <a:lumMod val="25000"/>
                  </a:schemeClr>
                </a:solidFill>
                <a:latin typeface="微软雅黑" pitchFamily="34" charset="-122"/>
                <a:ea typeface="微软雅黑" pitchFamily="34" charset="-122"/>
              </a:rPr>
              <a:t>1.0</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p:txBody>
      </p:sp>
      <p:sp>
        <p:nvSpPr>
          <p:cNvPr id="28" name="矩形 27"/>
          <p:cNvSpPr/>
          <p:nvPr/>
        </p:nvSpPr>
        <p:spPr>
          <a:xfrm>
            <a:off x="2571750" y="4883150"/>
            <a:ext cx="1071563" cy="500063"/>
          </a:xfrm>
          <a:prstGeom prst="rect">
            <a:avLst/>
          </a:prstGeom>
          <a:no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a:p>
        </p:txBody>
      </p:sp>
      <p:sp>
        <p:nvSpPr>
          <p:cNvPr id="29" name="TextBox 28"/>
          <p:cNvSpPr txBox="1"/>
          <p:nvPr/>
        </p:nvSpPr>
        <p:spPr>
          <a:xfrm>
            <a:off x="4643438" y="4025900"/>
            <a:ext cx="1071562" cy="1546225"/>
          </a:xfrm>
          <a:prstGeom prst="rect">
            <a:avLst/>
          </a:prstGeom>
          <a:solidFill>
            <a:schemeClr val="bg2">
              <a:lumMod val="90000"/>
            </a:schemeClr>
          </a:solidFill>
          <a:ln>
            <a:solidFill>
              <a:schemeClr val="bg2">
                <a:lumMod val="25000"/>
              </a:schemeClr>
            </a:solidFill>
          </a:ln>
        </p:spPr>
        <p:txBody>
          <a:bodyPr>
            <a:spAutoFit/>
          </a:bodyPr>
          <a:lstStyle/>
          <a:p>
            <a:pPr algn="ctr" fontAlgn="auto">
              <a:spcBef>
                <a:spcPts val="0"/>
              </a:spcBef>
              <a:spcAft>
                <a:spcPts val="0"/>
              </a:spcAft>
              <a:defRPr/>
            </a:pPr>
            <a:r>
              <a:rPr lang="zh-CN" altLang="en-US" sz="1050" dirty="0">
                <a:solidFill>
                  <a:schemeClr val="bg2">
                    <a:lumMod val="25000"/>
                  </a:schemeClr>
                </a:solidFill>
                <a:latin typeface="微软雅黑" pitchFamily="34" charset="-122"/>
                <a:ea typeface="微软雅黑" pitchFamily="34" charset="-122"/>
              </a:rPr>
              <a:t>版本</a:t>
            </a:r>
            <a:r>
              <a:rPr lang="en-US" altLang="zh-CN" sz="1050" dirty="0">
                <a:solidFill>
                  <a:schemeClr val="bg2">
                    <a:lumMod val="25000"/>
                  </a:schemeClr>
                </a:solidFill>
                <a:latin typeface="微软雅黑" pitchFamily="34" charset="-122"/>
                <a:ea typeface="微软雅黑" pitchFamily="34" charset="-122"/>
              </a:rPr>
              <a:t>1.1</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a:p>
            <a:pPr fontAlgn="auto">
              <a:spcBef>
                <a:spcPts val="0"/>
              </a:spcBef>
              <a:spcAft>
                <a:spcPts val="0"/>
              </a:spcAft>
              <a:buFont typeface="Arial" pitchFamily="34" charset="0"/>
              <a:buChar char="•"/>
              <a:defRPr/>
            </a:pPr>
            <a:r>
              <a:rPr lang="en-US" altLang="zh-CN" sz="1050" dirty="0">
                <a:solidFill>
                  <a:schemeClr val="bg2">
                    <a:lumMod val="25000"/>
                  </a:schemeClr>
                </a:solidFill>
                <a:latin typeface="微软雅黑" pitchFamily="34" charset="-122"/>
                <a:ea typeface="微软雅黑" pitchFamily="34" charset="-122"/>
              </a:rPr>
              <a:t>-------------</a:t>
            </a:r>
          </a:p>
        </p:txBody>
      </p:sp>
      <p:sp>
        <p:nvSpPr>
          <p:cNvPr id="30" name="矩形 29"/>
          <p:cNvSpPr/>
          <p:nvPr/>
        </p:nvSpPr>
        <p:spPr>
          <a:xfrm>
            <a:off x="4643438" y="4214813"/>
            <a:ext cx="1071562" cy="500062"/>
          </a:xfrm>
          <a:prstGeom prst="rect">
            <a:avLst/>
          </a:prstGeom>
          <a:noFill/>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a:p>
        </p:txBody>
      </p:sp>
      <p:cxnSp>
        <p:nvCxnSpPr>
          <p:cNvPr id="36" name="形状 35"/>
          <p:cNvCxnSpPr>
            <a:stCxn id="27" idx="1"/>
          </p:cNvCxnSpPr>
          <p:nvPr/>
        </p:nvCxnSpPr>
        <p:spPr>
          <a:xfrm rot="10800000">
            <a:off x="2143125" y="3714750"/>
            <a:ext cx="428625" cy="94138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7" idx="0"/>
            <a:endCxn id="24" idx="3"/>
          </p:cNvCxnSpPr>
          <p:nvPr/>
        </p:nvCxnSpPr>
        <p:spPr>
          <a:xfrm rot="16200000" flipV="1">
            <a:off x="2933701" y="3709987"/>
            <a:ext cx="239712" cy="106363"/>
          </a:xfrm>
          <a:prstGeom prst="bentConnector2">
            <a:avLst/>
          </a:prstGeom>
          <a:ln>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28" idx="3"/>
            <a:endCxn id="30" idx="1"/>
          </p:cNvCxnSpPr>
          <p:nvPr/>
        </p:nvCxnSpPr>
        <p:spPr>
          <a:xfrm flipV="1">
            <a:off x="3643313" y="4465638"/>
            <a:ext cx="1000125" cy="666750"/>
          </a:xfrm>
          <a:prstGeom prst="straightConnector1">
            <a:avLst/>
          </a:prstGeom>
          <a:ln>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形状 44"/>
          <p:cNvCxnSpPr/>
          <p:nvPr/>
        </p:nvCxnSpPr>
        <p:spPr>
          <a:xfrm rot="16200000" flipV="1">
            <a:off x="4327525" y="3101975"/>
            <a:ext cx="525463" cy="1179513"/>
          </a:xfrm>
          <a:prstGeom prst="bentConnector2">
            <a:avLst/>
          </a:prstGeom>
          <a:ln>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789" name="TextBox 45"/>
          <p:cNvSpPr txBox="1">
            <a:spLocks noChangeArrowheads="1"/>
          </p:cNvSpPr>
          <p:nvPr/>
        </p:nvSpPr>
        <p:spPr bwMode="auto">
          <a:xfrm>
            <a:off x="857250" y="6010275"/>
            <a:ext cx="67865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000" b="1" dirty="0">
                <a:solidFill>
                  <a:schemeClr val="bg1"/>
                </a:solidFill>
                <a:latin typeface="华文楷体" panose="02010600040101010101" pitchFamily="2" charset="-122"/>
                <a:ea typeface="华文楷体" panose="02010600040101010101" pitchFamily="2" charset="-122"/>
              </a:rPr>
              <a:t>当前难以满足的需求，可以成为启动下一版本的基础，这样就能形成一个不断循环的开发过程</a:t>
            </a:r>
            <a:r>
              <a:rPr lang="zh-CN" altLang="en-US" sz="12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1099436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D4FEC76-2623-4531-B410-2B48F27A2B3B}" type="slidenum">
              <a:rPr lang="zh-CN" altLang="en-US"/>
              <a:pPr/>
              <a:t>34</a:t>
            </a:fld>
            <a:endParaRPr lang="en-US" altLang="zh-CN"/>
          </a:p>
        </p:txBody>
      </p:sp>
      <p:sp>
        <p:nvSpPr>
          <p:cNvPr id="62466" name="TextBox 5"/>
          <p:cNvSpPr txBox="1">
            <a:spLocks noChangeArrowheads="1"/>
          </p:cNvSpPr>
          <p:nvPr/>
        </p:nvSpPr>
        <p:spPr bwMode="auto">
          <a:xfrm>
            <a:off x="359222" y="765175"/>
            <a:ext cx="87847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sz="1600" b="1" dirty="0">
                <a:latin typeface="微软雅黑" panose="020B0503020204020204" pitchFamily="34" charset="-122"/>
                <a:ea typeface="微软雅黑" panose="020B0503020204020204" pitchFamily="34" charset="-122"/>
              </a:rPr>
              <a:t>　　在范围层，我们从讨论战略层面的抽象问题着手</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我们为什么要建这个网站？”</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转而面对一个新的问题：“我们要建设什么？”</a:t>
            </a:r>
          </a:p>
        </p:txBody>
      </p:sp>
      <p:sp>
        <p:nvSpPr>
          <p:cNvPr id="11" name="TextBox 10"/>
          <p:cNvSpPr txBox="1"/>
          <p:nvPr/>
        </p:nvSpPr>
        <p:spPr>
          <a:xfrm>
            <a:off x="35163" y="163554"/>
            <a:ext cx="3135263"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fontAlgn="auto">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 产品（</a:t>
            </a:r>
            <a:r>
              <a:rPr lang="en-US" altLang="zh-CN" dirty="0">
                <a:solidFill>
                  <a:schemeClr val="bg1"/>
                </a:solidFill>
                <a:latin typeface="微软雅黑" panose="020B0503020204020204" pitchFamily="34" charset="-122"/>
                <a:ea typeface="微软雅黑" panose="020B0503020204020204" pitchFamily="34" charset="-122"/>
              </a:rPr>
              <a:t>product</a:t>
            </a:r>
            <a:r>
              <a:rPr lang="zh-CN" altLang="en-US" dirty="0">
                <a:solidFill>
                  <a:schemeClr val="bg1"/>
                </a:solidFill>
                <a:latin typeface="微软雅黑" panose="020B0503020204020204" pitchFamily="34" charset="-122"/>
                <a:ea typeface="微软雅黑" panose="020B0503020204020204" pitchFamily="34" charset="-122"/>
              </a:rPr>
              <a:t>）</a:t>
            </a:r>
          </a:p>
        </p:txBody>
      </p:sp>
      <p:pic>
        <p:nvPicPr>
          <p:cNvPr id="62487" name="Picture 23" descr="64-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628775"/>
            <a:ext cx="4321175" cy="2316163"/>
          </a:xfrm>
          <a:prstGeom prst="rect">
            <a:avLst/>
          </a:prstGeom>
          <a:noFill/>
          <a:extLst>
            <a:ext uri="{909E8E84-426E-40DD-AFC4-6F175D3DCCD1}">
              <a14:hiddenFill xmlns:a14="http://schemas.microsoft.com/office/drawing/2010/main">
                <a:solidFill>
                  <a:srgbClr val="FFFFFF"/>
                </a:solidFill>
              </a14:hiddenFill>
            </a:ext>
          </a:extLst>
        </p:spPr>
      </p:pic>
      <p:sp>
        <p:nvSpPr>
          <p:cNvPr id="62488" name="TextBox 5"/>
          <p:cNvSpPr txBox="1">
            <a:spLocks noChangeArrowheads="1"/>
          </p:cNvSpPr>
          <p:nvPr/>
        </p:nvSpPr>
        <p:spPr bwMode="auto">
          <a:xfrm>
            <a:off x="359222" y="3788099"/>
            <a:ext cx="878477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　　在这里，范围层被软件界面的网页和超文本的网页分成两个部分。</a:t>
            </a:r>
            <a:r>
              <a:rPr lang="zh-CN" altLang="en-US" sz="1600" dirty="0">
                <a:solidFill>
                  <a:srgbClr val="FF0000"/>
                </a:solidFill>
                <a:latin typeface="微软雅黑" panose="020B0503020204020204" pitchFamily="34" charset="-122"/>
                <a:ea typeface="微软雅黑" panose="020B0503020204020204" pitchFamily="34" charset="-122"/>
              </a:rPr>
              <a:t>在软件方面，</a:t>
            </a:r>
            <a:r>
              <a:rPr lang="zh-CN" altLang="en-US" sz="1600" dirty="0">
                <a:latin typeface="微软雅黑" panose="020B0503020204020204" pitchFamily="34" charset="-122"/>
                <a:ea typeface="微软雅黑" panose="020B0503020204020204" pitchFamily="34" charset="-122"/>
              </a:rPr>
              <a:t>我们考虑的是功能规格</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哪些应该被当成软件产品的“功能组合”。</a:t>
            </a:r>
            <a:r>
              <a:rPr lang="zh-CN" altLang="en-US" sz="1600" dirty="0">
                <a:solidFill>
                  <a:srgbClr val="FF0000"/>
                </a:solidFill>
                <a:latin typeface="微软雅黑" panose="020B0503020204020204" pitchFamily="34" charset="-122"/>
                <a:ea typeface="微软雅黑" panose="020B0503020204020204" pitchFamily="34" charset="-122"/>
              </a:rPr>
              <a:t>在超文本方面，</a:t>
            </a:r>
            <a:r>
              <a:rPr lang="zh-CN" altLang="en-US" sz="1600" dirty="0">
                <a:latin typeface="微软雅黑" panose="020B0503020204020204" pitchFamily="34" charset="-122"/>
                <a:ea typeface="微软雅黑" panose="020B0503020204020204" pitchFamily="34" charset="-122"/>
              </a:rPr>
              <a:t>我们考虑的是内容，这属于编辑和营销插推广的传统领域。</a:t>
            </a:r>
          </a:p>
          <a:p>
            <a:pPr>
              <a:lnSpc>
                <a:spcPct val="150000"/>
              </a:lnSpc>
              <a:buFont typeface="Wingdings" panose="05000000000000000000" pitchFamily="2" charset="2"/>
              <a:buNone/>
            </a:pPr>
            <a:endParaRPr lang="zh-CN" altLang="en-US"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　在软件开发中，范围层确定的是功能需求或</a:t>
            </a:r>
            <a:r>
              <a:rPr lang="zh-CN" altLang="en-US" sz="1600" b="1" dirty="0">
                <a:solidFill>
                  <a:schemeClr val="bg1"/>
                </a:solidFill>
                <a:latin typeface="微软雅黑" panose="020B0503020204020204" pitchFamily="34" charset="-122"/>
                <a:ea typeface="微软雅黑" panose="020B0503020204020204" pitchFamily="34" charset="-122"/>
              </a:rPr>
              <a:t>功能规格</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function specification</a:t>
            </a:r>
            <a:r>
              <a:rPr lang="zh-CN" altLang="en-US" sz="1600" dirty="0">
                <a:solidFill>
                  <a:schemeClr val="bg1"/>
                </a:solidFill>
                <a:latin typeface="微软雅黑" panose="020B0503020204020204" pitchFamily="34" charset="-122"/>
                <a:ea typeface="微软雅黑" panose="020B0503020204020204" pitchFamily="34" charset="-122"/>
              </a:rPr>
              <a:t>）文档。大部分时候这两个术语是可以互换的</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事实上，有些人使用“功能需求规格”来表示他们的文档覆盖了包括以上两者的内容。</a:t>
            </a:r>
          </a:p>
        </p:txBody>
      </p:sp>
    </p:spTree>
    <p:extLst>
      <p:ext uri="{BB962C8B-B14F-4D97-AF65-F5344CB8AC3E}">
        <p14:creationId xmlns:p14="http://schemas.microsoft.com/office/powerpoint/2010/main" val="299127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a:spLocks noGrp="1"/>
          </p:cNvSpPr>
          <p:nvPr>
            <p:ph type="sldNum" sz="quarter" idx="12"/>
          </p:nvPr>
        </p:nvSpPr>
        <p:spPr/>
        <p:txBody>
          <a:bodyPr/>
          <a:lstStyle/>
          <a:p>
            <a:fld id="{B1498541-836D-4D8F-8F34-423AB858772C}" type="slidenum">
              <a:rPr lang="zh-CN" altLang="en-US"/>
              <a:pPr/>
              <a:t>35</a:t>
            </a:fld>
            <a:endParaRPr lang="en-US" altLang="zh-CN"/>
          </a:p>
        </p:txBody>
      </p:sp>
      <p:grpSp>
        <p:nvGrpSpPr>
          <p:cNvPr id="63492" name="Group 4"/>
          <p:cNvGrpSpPr>
            <a:grpSpLocks/>
          </p:cNvGrpSpPr>
          <p:nvPr/>
        </p:nvGrpSpPr>
        <p:grpSpPr bwMode="auto">
          <a:xfrm>
            <a:off x="714375" y="1793875"/>
            <a:ext cx="7358063" cy="1490663"/>
            <a:chOff x="450" y="1448"/>
            <a:chExt cx="4635" cy="939"/>
          </a:xfrm>
        </p:grpSpPr>
        <p:sp>
          <p:nvSpPr>
            <p:cNvPr id="16" name="右箭头 15"/>
            <p:cNvSpPr/>
            <p:nvPr/>
          </p:nvSpPr>
          <p:spPr>
            <a:xfrm>
              <a:off x="1080" y="1853"/>
              <a:ext cx="3375" cy="90"/>
            </a:xfrm>
            <a:prstGeom prst="rightArrow">
              <a:avLst/>
            </a:prstGeom>
          </p:spPr>
          <p:style>
            <a:lnRef idx="1">
              <a:schemeClr val="dk1"/>
            </a:lnRef>
            <a:fillRef idx="3">
              <a:schemeClr val="dk1"/>
            </a:fillRef>
            <a:effectRef idx="2">
              <a:schemeClr val="dk1"/>
            </a:effectRef>
            <a:fontRef idx="minor">
              <a:schemeClr val="lt1"/>
            </a:fontRef>
          </p:style>
          <p:txBody>
            <a:bodyPr anchor="ctr"/>
            <a:lstStyle/>
            <a:p>
              <a:pPr algn="ctr" fontAlgn="auto">
                <a:spcBef>
                  <a:spcPts val="0"/>
                </a:spcBef>
                <a:spcAft>
                  <a:spcPts val="0"/>
                </a:spcAft>
                <a:defRPr/>
              </a:pPr>
              <a:endParaRPr lang="zh-CN" altLang="en-US"/>
            </a:p>
          </p:txBody>
        </p:sp>
        <p:sp>
          <p:nvSpPr>
            <p:cNvPr id="17" name="上弧形箭头 16"/>
            <p:cNvSpPr/>
            <p:nvPr/>
          </p:nvSpPr>
          <p:spPr>
            <a:xfrm>
              <a:off x="1710" y="1628"/>
              <a:ext cx="585" cy="225"/>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8" name="上弧形箭头 17"/>
            <p:cNvSpPr/>
            <p:nvPr/>
          </p:nvSpPr>
          <p:spPr>
            <a:xfrm>
              <a:off x="2880" y="1628"/>
              <a:ext cx="585" cy="225"/>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9" name="下弧形箭头 18"/>
            <p:cNvSpPr/>
            <p:nvPr/>
          </p:nvSpPr>
          <p:spPr>
            <a:xfrm>
              <a:off x="2250" y="1988"/>
              <a:ext cx="585" cy="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0" name="下弧形箭头 19"/>
            <p:cNvSpPr/>
            <p:nvPr/>
          </p:nvSpPr>
          <p:spPr>
            <a:xfrm>
              <a:off x="3465" y="1988"/>
              <a:ext cx="585" cy="2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63498" name="TextBox 20"/>
            <p:cNvSpPr txBox="1">
              <a:spLocks noChangeArrowheads="1"/>
            </p:cNvSpPr>
            <p:nvPr/>
          </p:nvSpPr>
          <p:spPr bwMode="auto">
            <a:xfrm>
              <a:off x="765" y="1808"/>
              <a:ext cx="3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作者</a:t>
              </a:r>
            </a:p>
          </p:txBody>
        </p:sp>
        <p:pic>
          <p:nvPicPr>
            <p:cNvPr id="634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 y="1665"/>
              <a:ext cx="29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11758"/>
            <a:stretch>
              <a:fillRect/>
            </a:stretch>
          </p:blipFill>
          <p:spPr bwMode="auto">
            <a:xfrm>
              <a:off x="1485" y="1515"/>
              <a:ext cx="22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1" name="TextBox 23"/>
            <p:cNvSpPr txBox="1">
              <a:spLocks noChangeArrowheads="1"/>
            </p:cNvSpPr>
            <p:nvPr/>
          </p:nvSpPr>
          <p:spPr bwMode="auto">
            <a:xfrm>
              <a:off x="1710" y="1448"/>
              <a:ext cx="5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内容编辑</a:t>
              </a:r>
            </a:p>
          </p:txBody>
        </p:sp>
        <p:pic>
          <p:nvPicPr>
            <p:cNvPr id="635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11758"/>
            <a:stretch>
              <a:fillRect/>
            </a:stretch>
          </p:blipFill>
          <p:spPr bwMode="auto">
            <a:xfrm>
              <a:off x="2610" y="1515"/>
              <a:ext cx="22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3" name="TextBox 25"/>
            <p:cNvSpPr txBox="1">
              <a:spLocks noChangeArrowheads="1"/>
            </p:cNvSpPr>
            <p:nvPr/>
          </p:nvSpPr>
          <p:spPr bwMode="auto">
            <a:xfrm>
              <a:off x="2925" y="1448"/>
              <a:ext cx="5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文字编辑</a:t>
              </a:r>
            </a:p>
          </p:txBody>
        </p:sp>
        <p:pic>
          <p:nvPicPr>
            <p:cNvPr id="6350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11758"/>
            <a:stretch>
              <a:fillRect/>
            </a:stretch>
          </p:blipFill>
          <p:spPr bwMode="auto">
            <a:xfrm>
              <a:off x="1980" y="1943"/>
              <a:ext cx="22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5" name="TextBox 27"/>
            <p:cNvSpPr txBox="1">
              <a:spLocks noChangeArrowheads="1"/>
            </p:cNvSpPr>
            <p:nvPr/>
          </p:nvSpPr>
          <p:spPr bwMode="auto">
            <a:xfrm>
              <a:off x="2295" y="2213"/>
              <a:ext cx="5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管理层</a:t>
              </a:r>
            </a:p>
          </p:txBody>
        </p:sp>
        <p:pic>
          <p:nvPicPr>
            <p:cNvPr id="63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b="11758"/>
            <a:stretch>
              <a:fillRect/>
            </a:stretch>
          </p:blipFill>
          <p:spPr bwMode="auto">
            <a:xfrm>
              <a:off x="3195" y="1943"/>
              <a:ext cx="225"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7" name="TextBox 29"/>
            <p:cNvSpPr txBox="1">
              <a:spLocks noChangeArrowheads="1"/>
            </p:cNvSpPr>
            <p:nvPr/>
          </p:nvSpPr>
          <p:spPr bwMode="auto">
            <a:xfrm>
              <a:off x="3600" y="2213"/>
              <a:ext cx="5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律师</a:t>
              </a:r>
            </a:p>
          </p:txBody>
        </p:sp>
        <p:pic>
          <p:nvPicPr>
            <p:cNvPr id="63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 y="1673"/>
              <a:ext cx="29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9" name="TextBox 31"/>
            <p:cNvSpPr txBox="1">
              <a:spLocks noChangeArrowheads="1"/>
            </p:cNvSpPr>
            <p:nvPr/>
          </p:nvSpPr>
          <p:spPr bwMode="auto">
            <a:xfrm>
              <a:off x="4770" y="1808"/>
              <a:ext cx="31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用户</a:t>
              </a:r>
            </a:p>
          </p:txBody>
        </p:sp>
      </p:grpSp>
      <p:sp>
        <p:nvSpPr>
          <p:cNvPr id="63510" name="TextBox 5"/>
          <p:cNvSpPr txBox="1">
            <a:spLocks noChangeArrowheads="1"/>
          </p:cNvSpPr>
          <p:nvPr/>
        </p:nvSpPr>
        <p:spPr bwMode="auto">
          <a:xfrm>
            <a:off x="179512" y="147637"/>
            <a:ext cx="8856984"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　　内容的开发常常不会像软件过程的需求收集一样正式，但基本原则是一样的。功能需求常常伴随着</a:t>
            </a:r>
            <a:r>
              <a:rPr lang="zh-CN" altLang="en-US" b="1" dirty="0">
                <a:latin typeface="微软雅黑" panose="020B0503020204020204" pitchFamily="34" charset="-122"/>
                <a:ea typeface="微软雅黑" panose="020B0503020204020204" pitchFamily="34" charset="-122"/>
              </a:rPr>
              <a:t>内容需求</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content requirement</a:t>
            </a:r>
            <a:r>
              <a:rPr lang="zh-CN" altLang="en-US" dirty="0">
                <a:latin typeface="微软雅黑" panose="020B0503020204020204" pitchFamily="34" charset="-122"/>
                <a:ea typeface="微软雅黑" panose="020B0503020204020204" pitchFamily="34" charset="-122"/>
              </a:rPr>
              <a:t>）。现在，内容常常是通过一个</a:t>
            </a:r>
            <a:r>
              <a:rPr lang="zh-CN" altLang="en-US" b="1" dirty="0">
                <a:latin typeface="微软雅黑" panose="020B0503020204020204" pitchFamily="34" charset="-122"/>
                <a:ea typeface="微软雅黑" panose="020B0503020204020204" pitchFamily="34" charset="-122"/>
              </a:rPr>
              <a:t>内容管理系统</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content management system, CMS</a:t>
            </a:r>
            <a:r>
              <a:rPr lang="zh-CN" altLang="en-US" dirty="0">
                <a:latin typeface="微软雅黑" panose="020B0503020204020204" pitchFamily="34" charset="-122"/>
                <a:ea typeface="微软雅黑" panose="020B0503020204020204" pitchFamily="34" charset="-122"/>
              </a:rPr>
              <a:t>）来进行管理的。</a:t>
            </a:r>
            <a:endParaRPr lang="en-US" altLang="zh-CN" dirty="0">
              <a:latin typeface="微软雅黑" panose="020B0503020204020204" pitchFamily="34" charset="-122"/>
              <a:ea typeface="微软雅黑" panose="020B0503020204020204" pitchFamily="34" charset="-122"/>
            </a:endParaRPr>
          </a:p>
        </p:txBody>
      </p:sp>
      <p:sp>
        <p:nvSpPr>
          <p:cNvPr id="63511" name="TextBox 45"/>
          <p:cNvSpPr txBox="1">
            <a:spLocks noChangeArrowheads="1"/>
          </p:cNvSpPr>
          <p:nvPr/>
        </p:nvSpPr>
        <p:spPr bwMode="auto">
          <a:xfrm>
            <a:off x="1035843" y="3387161"/>
            <a:ext cx="67865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dirty="0">
                <a:latin typeface="华文楷体" panose="02010600040101010101" pitchFamily="2" charset="-122"/>
                <a:ea typeface="华文楷体" panose="02010600040101010101" pitchFamily="2" charset="-122"/>
              </a:rPr>
              <a:t>一个内容管理系统可以实现自动化流程，能出示和交付给用户。</a:t>
            </a:r>
          </a:p>
        </p:txBody>
      </p:sp>
      <p:sp>
        <p:nvSpPr>
          <p:cNvPr id="63512" name="TextBox 5"/>
          <p:cNvSpPr txBox="1">
            <a:spLocks noChangeArrowheads="1"/>
          </p:cNvSpPr>
          <p:nvPr/>
        </p:nvSpPr>
        <p:spPr bwMode="auto">
          <a:xfrm>
            <a:off x="672288" y="3808414"/>
            <a:ext cx="836420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　　内容管理系统必备的功能取决于你要管理的内容的性质。例如：你是否需要维护多语言或具有数据格式的内容？你的每一篇新闻稿是否必须要通过六个执行副总裁和一个律师的审核？</a:t>
            </a:r>
          </a:p>
          <a:p>
            <a:pPr>
              <a:lnSpc>
                <a:spcPct val="150000"/>
              </a:lnSpc>
              <a:buFont typeface="Wingdings" panose="05000000000000000000" pitchFamily="2" charset="2"/>
              <a:buNone/>
            </a:pPr>
            <a:endParaRPr lang="zh-CN" altLang="en-US"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None/>
            </a:pPr>
            <a:r>
              <a:rPr lang="zh-CN" altLang="en-US" dirty="0">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类似的，功能需求与常常伴随着内容的需求。例如：在个人喜好设置的页面中需要有使用说明吗？是否需要错误提示？必须要有个专门的人来写这些内容。</a:t>
            </a:r>
          </a:p>
        </p:txBody>
      </p:sp>
    </p:spTree>
    <p:extLst>
      <p:ext uri="{BB962C8B-B14F-4D97-AF65-F5344CB8AC3E}">
        <p14:creationId xmlns:p14="http://schemas.microsoft.com/office/powerpoint/2010/main" val="4019388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p:txBody>
          <a:bodyPr/>
          <a:lstStyle/>
          <a:p>
            <a:fld id="{132DDF77-FA36-498C-8403-E67A449B7FA0}" type="slidenum">
              <a:rPr lang="zh-CN" altLang="en-US"/>
              <a:pPr/>
              <a:t>36</a:t>
            </a:fld>
            <a:endParaRPr lang="en-US" altLang="zh-CN"/>
          </a:p>
        </p:txBody>
      </p:sp>
      <p:sp>
        <p:nvSpPr>
          <p:cNvPr id="4" name="矩形 3"/>
          <p:cNvSpPr/>
          <p:nvPr/>
        </p:nvSpPr>
        <p:spPr>
          <a:xfrm>
            <a:off x="2786063" y="5214938"/>
            <a:ext cx="6357937"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战略层</a:t>
            </a:r>
          </a:p>
        </p:txBody>
      </p:sp>
      <p:sp>
        <p:nvSpPr>
          <p:cNvPr id="5" name="矩形 4"/>
          <p:cNvSpPr/>
          <p:nvPr/>
        </p:nvSpPr>
        <p:spPr>
          <a:xfrm>
            <a:off x="2740025" y="0"/>
            <a:ext cx="46038"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pic>
        <p:nvPicPr>
          <p:cNvPr id="37891" name="Picture 2" descr="C:\Users\bingo\Desktop\战略层.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8" y="5000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 descr="C:\Users\bingo\Desktop\表现层.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500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4" descr="C:\Users\bingo\Desktop\框架层.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38" y="1643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descr="C:\Users\bingo\Desktop\范围层.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38" y="3929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Box 10"/>
          <p:cNvSpPr txBox="1">
            <a:spLocks noChangeArrowheads="1"/>
          </p:cNvSpPr>
          <p:nvPr/>
        </p:nvSpPr>
        <p:spPr bwMode="auto">
          <a:xfrm>
            <a:off x="0" y="1065871"/>
            <a:ext cx="266858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         在收集完用户需求并将其排列好优先级后，需求并没有说明如何将这些分散的片段组成一个整体，这就是结构层：为网站创建一个概念结构。</a:t>
            </a:r>
          </a:p>
        </p:txBody>
      </p:sp>
      <p:sp>
        <p:nvSpPr>
          <p:cNvPr id="12" name="矩形 11"/>
          <p:cNvSpPr/>
          <p:nvPr/>
        </p:nvSpPr>
        <p:spPr>
          <a:xfrm>
            <a:off x="2857500" y="4143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范围层</a:t>
            </a:r>
          </a:p>
        </p:txBody>
      </p:sp>
      <p:sp>
        <p:nvSpPr>
          <p:cNvPr id="13" name="矩形 12"/>
          <p:cNvSpPr/>
          <p:nvPr/>
        </p:nvSpPr>
        <p:spPr>
          <a:xfrm>
            <a:off x="2786063" y="3000375"/>
            <a:ext cx="6357937" cy="28575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b="1" dirty="0">
                <a:solidFill>
                  <a:schemeClr val="bg1"/>
                </a:solidFill>
                <a:latin typeface="微软雅黑" pitchFamily="34" charset="-122"/>
                <a:ea typeface="微软雅黑" pitchFamily="34" charset="-122"/>
              </a:rPr>
              <a:t>                     结构层</a:t>
            </a:r>
          </a:p>
        </p:txBody>
      </p:sp>
      <p:sp>
        <p:nvSpPr>
          <p:cNvPr id="14" name="矩形 13"/>
          <p:cNvSpPr/>
          <p:nvPr/>
        </p:nvSpPr>
        <p:spPr>
          <a:xfrm>
            <a:off x="2857500" y="1928813"/>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框架层</a:t>
            </a:r>
          </a:p>
        </p:txBody>
      </p:sp>
      <p:sp>
        <p:nvSpPr>
          <p:cNvPr id="15" name="矩形 14"/>
          <p:cNvSpPr/>
          <p:nvPr/>
        </p:nvSpPr>
        <p:spPr>
          <a:xfrm>
            <a:off x="2857500" y="714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表现层</a:t>
            </a:r>
          </a:p>
        </p:txBody>
      </p:sp>
      <p:sp>
        <p:nvSpPr>
          <p:cNvPr id="37900" name="TextBox 15"/>
          <p:cNvSpPr txBox="1">
            <a:spLocks noChangeArrowheads="1"/>
          </p:cNvSpPr>
          <p:nvPr/>
        </p:nvSpPr>
        <p:spPr bwMode="auto">
          <a:xfrm>
            <a:off x="2857500" y="2471887"/>
            <a:ext cx="3226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a:solidFill>
                  <a:srgbClr val="C00000"/>
                </a:solidFill>
                <a:latin typeface="微软雅黑" panose="020B0503020204020204" pitchFamily="34" charset="-122"/>
                <a:ea typeface="微软雅黑" panose="020B0503020204020204" pitchFamily="34" charset="-122"/>
              </a:rPr>
              <a:t>交互设计与信息架构</a:t>
            </a:r>
          </a:p>
        </p:txBody>
      </p:sp>
      <p:pic>
        <p:nvPicPr>
          <p:cNvPr id="37902" name="Picture 5" descr="C:\Users\bingo\Desktop\结构层.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38" y="2786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42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fld id="{3B3509F0-C9C3-4269-A860-EFCF6E81BE13}" type="slidenum">
              <a:rPr lang="zh-CN" altLang="en-US"/>
              <a:pPr/>
              <a:t>37</a:t>
            </a:fld>
            <a:endParaRPr lang="en-US" altLang="zh-CN"/>
          </a:p>
        </p:txBody>
      </p:sp>
      <p:sp>
        <p:nvSpPr>
          <p:cNvPr id="38913" name="矩形 3"/>
          <p:cNvSpPr>
            <a:spLocks noChangeArrowheads="1"/>
          </p:cNvSpPr>
          <p:nvPr/>
        </p:nvSpPr>
        <p:spPr bwMode="auto">
          <a:xfrm>
            <a:off x="-36512" y="-27384"/>
            <a:ext cx="377584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结构层的定义</a:t>
            </a:r>
            <a:endParaRPr lang="zh-CN" altLang="zh-CN" dirty="0">
              <a:latin typeface="微软雅黑" panose="020B0503020204020204" pitchFamily="34" charset="-122"/>
              <a:ea typeface="微软雅黑" panose="020B0503020204020204" pitchFamily="34" charset="-122"/>
            </a:endParaRPr>
          </a:p>
        </p:txBody>
      </p:sp>
      <p:sp>
        <p:nvSpPr>
          <p:cNvPr id="38914" name="TextBox 4"/>
          <p:cNvSpPr txBox="1">
            <a:spLocks noChangeArrowheads="1"/>
          </p:cNvSpPr>
          <p:nvPr/>
        </p:nvSpPr>
        <p:spPr bwMode="auto">
          <a:xfrm>
            <a:off x="785812" y="836712"/>
            <a:ext cx="82506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交互设计：作为软件界面的网页，为用户设计结构化体验</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信息架构：作为超文本的网页，内容建设通过信息架构构建用户体验</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它们关心的是</a:t>
            </a:r>
            <a:r>
              <a:rPr lang="zh-CN" altLang="en-US" sz="1600" dirty="0">
                <a:solidFill>
                  <a:srgbClr val="C00000"/>
                </a:solidFill>
                <a:latin typeface="微软雅黑" panose="020B0503020204020204" pitchFamily="34" charset="-122"/>
                <a:ea typeface="微软雅黑" panose="020B0503020204020204" pitchFamily="34" charset="-122"/>
              </a:rPr>
              <a:t>理解用户、用户的工作方式和思考方式</a:t>
            </a:r>
          </a:p>
        </p:txBody>
      </p:sp>
      <p:sp>
        <p:nvSpPr>
          <p:cNvPr id="38915" name="TextBox 5"/>
          <p:cNvSpPr txBox="1">
            <a:spLocks noChangeArrowheads="1"/>
          </p:cNvSpPr>
          <p:nvPr/>
        </p:nvSpPr>
        <p:spPr bwMode="auto">
          <a:xfrm>
            <a:off x="314669" y="362478"/>
            <a:ext cx="750093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2000" b="1" dirty="0">
                <a:solidFill>
                  <a:srgbClr val="C00000"/>
                </a:solidFill>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确定各个将要呈现给用户的选项的模式和顺序。</a:t>
            </a:r>
          </a:p>
        </p:txBody>
      </p:sp>
      <p:sp>
        <p:nvSpPr>
          <p:cNvPr id="7" name="TextBox 6"/>
          <p:cNvSpPr txBox="1"/>
          <p:nvPr/>
        </p:nvSpPr>
        <p:spPr>
          <a:xfrm>
            <a:off x="642938" y="2112913"/>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b="1" dirty="0">
                <a:latin typeface="微软雅黑" pitchFamily="34" charset="-122"/>
                <a:ea typeface="微软雅黑" pitchFamily="34" charset="-122"/>
              </a:rPr>
              <a:t>交互设计</a:t>
            </a:r>
          </a:p>
        </p:txBody>
      </p:sp>
      <p:sp>
        <p:nvSpPr>
          <p:cNvPr id="38917" name="TextBox 7"/>
          <p:cNvSpPr txBox="1">
            <a:spLocks noChangeArrowheads="1"/>
          </p:cNvSpPr>
          <p:nvPr/>
        </p:nvSpPr>
        <p:spPr bwMode="auto">
          <a:xfrm>
            <a:off x="785813" y="2381979"/>
            <a:ext cx="82506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 交互设计关注与描述“可能的用户行为”，同时定义“系统如何配合与响应”；</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 用户与软件的和平相处。</a:t>
            </a:r>
          </a:p>
        </p:txBody>
      </p:sp>
      <p:sp>
        <p:nvSpPr>
          <p:cNvPr id="9" name="TextBox 8"/>
          <p:cNvSpPr txBox="1"/>
          <p:nvPr/>
        </p:nvSpPr>
        <p:spPr>
          <a:xfrm>
            <a:off x="642938" y="3214688"/>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b="1" dirty="0">
                <a:latin typeface="微软雅黑" pitchFamily="34" charset="-122"/>
                <a:ea typeface="微软雅黑" pitchFamily="34" charset="-122"/>
              </a:rPr>
              <a:t>概念模型</a:t>
            </a:r>
          </a:p>
        </p:txBody>
      </p:sp>
      <p:sp>
        <p:nvSpPr>
          <p:cNvPr id="38919" name="TextBox 9"/>
          <p:cNvSpPr txBox="1">
            <a:spLocks noChangeArrowheads="1"/>
          </p:cNvSpPr>
          <p:nvPr/>
        </p:nvSpPr>
        <p:spPr bwMode="auto">
          <a:xfrm>
            <a:off x="822325" y="3452807"/>
            <a:ext cx="8358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u"/>
            </a:pPr>
            <a:r>
              <a:rPr lang="zh-CN" altLang="en-US" sz="1600" b="1" dirty="0">
                <a:solidFill>
                  <a:srgbClr val="FF0000"/>
                </a:solidFill>
                <a:latin typeface="微软雅黑" panose="020B0503020204020204" pitchFamily="34" charset="-122"/>
                <a:ea typeface="微软雅黑" panose="020B0503020204020204" pitchFamily="34" charset="-122"/>
              </a:rPr>
              <a:t> “交互组件将怎样工作”</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概念模型</a:t>
            </a:r>
            <a:endParaRPr lang="en-US" altLang="zh-CN" sz="1600" b="1" dirty="0">
              <a:solidFill>
                <a:srgbClr val="FF0000"/>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例如，这是内容元素还是用户访问的位置还是用户请求的对象？</a:t>
            </a:r>
            <a:endParaRPr lang="en-US" altLang="zh-CN" sz="16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以购物车为例，使用用户熟悉的概念模型能使用户很快适应不熟悉的网站。</a:t>
            </a:r>
            <a:endParaRPr lang="en-US" altLang="zh-CN" sz="160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642938" y="4725144"/>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b="1" dirty="0">
                <a:latin typeface="微软雅黑" pitchFamily="34" charset="-122"/>
                <a:ea typeface="微软雅黑" pitchFamily="34" charset="-122"/>
              </a:rPr>
              <a:t>错误处理</a:t>
            </a:r>
          </a:p>
        </p:txBody>
      </p:sp>
      <p:sp>
        <p:nvSpPr>
          <p:cNvPr id="38921" name="TextBox 12"/>
          <p:cNvSpPr txBox="1">
            <a:spLocks noChangeArrowheads="1"/>
          </p:cNvSpPr>
          <p:nvPr/>
        </p:nvSpPr>
        <p:spPr bwMode="auto">
          <a:xfrm>
            <a:off x="1907704" y="4653136"/>
            <a:ext cx="73394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当人们犯错误的时候，系统如何反应？如何防止用户继续犯错？</a:t>
            </a:r>
          </a:p>
        </p:txBody>
      </p:sp>
      <p:sp>
        <p:nvSpPr>
          <p:cNvPr id="38922" name="TextBox 13"/>
          <p:cNvSpPr txBox="1">
            <a:spLocks noChangeArrowheads="1"/>
          </p:cNvSpPr>
          <p:nvPr/>
        </p:nvSpPr>
        <p:spPr bwMode="auto">
          <a:xfrm>
            <a:off x="314669" y="4995209"/>
            <a:ext cx="872182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方式一：将系统设置为不可能犯错的那种。</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方式二：是错误难以发生，系统帮助用户找出错误并修正它们。</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当用户完成动作后才发现做错了，系统应该为用户提供从错误中恢复的方式。</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重做</a:t>
            </a:r>
            <a:r>
              <a:rPr lang="en-US" altLang="zh-CN" sz="1600" dirty="0">
                <a:solidFill>
                  <a:schemeClr val="bg1"/>
                </a:solidFill>
                <a:latin typeface="微软雅黑" panose="020B0503020204020204" pitchFamily="34" charset="-122"/>
                <a:ea typeface="微软雅黑" panose="020B0503020204020204" pitchFamily="34" charset="-122"/>
              </a:rPr>
              <a:t>】</a:t>
            </a: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当无法恢复时，提供大量警告。</a:t>
            </a:r>
          </a:p>
        </p:txBody>
      </p:sp>
    </p:spTree>
    <p:extLst>
      <p:ext uri="{BB962C8B-B14F-4D97-AF65-F5344CB8AC3E}">
        <p14:creationId xmlns:p14="http://schemas.microsoft.com/office/powerpoint/2010/main" val="264736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灯片编号占位符 5"/>
          <p:cNvSpPr>
            <a:spLocks noGrp="1"/>
          </p:cNvSpPr>
          <p:nvPr>
            <p:ph type="sldNum" sz="quarter" idx="12"/>
          </p:nvPr>
        </p:nvSpPr>
        <p:spPr/>
        <p:txBody>
          <a:bodyPr/>
          <a:lstStyle/>
          <a:p>
            <a:fld id="{043A4798-D185-4AD1-8E87-E927403D8012}" type="slidenum">
              <a:rPr lang="zh-CN" altLang="en-US"/>
              <a:pPr/>
              <a:t>38</a:t>
            </a:fld>
            <a:endParaRPr lang="en-US" altLang="zh-CN"/>
          </a:p>
        </p:txBody>
      </p:sp>
      <p:sp>
        <p:nvSpPr>
          <p:cNvPr id="7" name="TextBox 6"/>
          <p:cNvSpPr txBox="1"/>
          <p:nvPr/>
        </p:nvSpPr>
        <p:spPr>
          <a:xfrm>
            <a:off x="178594" y="142637"/>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信息架构</a:t>
            </a:r>
          </a:p>
        </p:txBody>
      </p:sp>
      <p:sp>
        <p:nvSpPr>
          <p:cNvPr id="39938" name="TextBox 7"/>
          <p:cNvSpPr txBox="1">
            <a:spLocks noChangeArrowheads="1"/>
          </p:cNvSpPr>
          <p:nvPr/>
        </p:nvSpPr>
        <p:spPr bwMode="auto">
          <a:xfrm>
            <a:off x="-44475" y="510654"/>
            <a:ext cx="91884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信息架构着重于设计组织分类和导航的结构，从而让用户高效率、有效地浏览网页内容；</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信息架构的分类体系</a:t>
            </a:r>
          </a:p>
        </p:txBody>
      </p:sp>
      <p:sp>
        <p:nvSpPr>
          <p:cNvPr id="9" name="矩形 8"/>
          <p:cNvSpPr/>
          <p:nvPr/>
        </p:nvSpPr>
        <p:spPr>
          <a:xfrm>
            <a:off x="142875" y="2938463"/>
            <a:ext cx="4286250" cy="64293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0" name="矩形 9"/>
          <p:cNvSpPr/>
          <p:nvPr/>
        </p:nvSpPr>
        <p:spPr>
          <a:xfrm>
            <a:off x="214313"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571500"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928688"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p:cNvSpPr/>
          <p:nvPr/>
        </p:nvSpPr>
        <p:spPr>
          <a:xfrm>
            <a:off x="1285875"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a:off x="1643063"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p:cNvSpPr/>
          <p:nvPr/>
        </p:nvSpPr>
        <p:spPr>
          <a:xfrm>
            <a:off x="2000250"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p:nvSpPr>
        <p:spPr>
          <a:xfrm>
            <a:off x="2357438"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p:cNvSpPr/>
          <p:nvPr/>
        </p:nvSpPr>
        <p:spPr>
          <a:xfrm>
            <a:off x="2714625"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3071813"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a:off x="3429000"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3786188"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a:off x="4143375"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952" name="TextBox 21"/>
          <p:cNvSpPr txBox="1">
            <a:spLocks noChangeArrowheads="1"/>
          </p:cNvSpPr>
          <p:nvPr/>
        </p:nvSpPr>
        <p:spPr bwMode="auto">
          <a:xfrm>
            <a:off x="2000250" y="3295650"/>
            <a:ext cx="5000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内容</a:t>
            </a:r>
          </a:p>
        </p:txBody>
      </p:sp>
      <p:sp>
        <p:nvSpPr>
          <p:cNvPr id="24" name="椭圆 23"/>
          <p:cNvSpPr/>
          <p:nvPr/>
        </p:nvSpPr>
        <p:spPr>
          <a:xfrm>
            <a:off x="1643063" y="2438400"/>
            <a:ext cx="214312"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p:nvPr/>
        </p:nvSpPr>
        <p:spPr>
          <a:xfrm>
            <a:off x="2714625" y="2438400"/>
            <a:ext cx="214313"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a:xfrm>
            <a:off x="3786188" y="2438400"/>
            <a:ext cx="214312"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1143000" y="2009775"/>
            <a:ext cx="214313"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p:nvPr/>
        </p:nvSpPr>
        <p:spPr>
          <a:xfrm>
            <a:off x="3143250" y="2009775"/>
            <a:ext cx="214313"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a:xfrm>
            <a:off x="2071688" y="1652588"/>
            <a:ext cx="214312" cy="21431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1" name="直接箭头连接符 30"/>
          <p:cNvCxnSpPr>
            <a:stCxn id="29" idx="2"/>
            <a:endCxn id="27" idx="7"/>
          </p:cNvCxnSpPr>
          <p:nvPr/>
        </p:nvCxnSpPr>
        <p:spPr>
          <a:xfrm rot="10800000" flipV="1">
            <a:off x="1325563" y="1758950"/>
            <a:ext cx="746125" cy="2809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9" idx="6"/>
            <a:endCxn id="28" idx="1"/>
          </p:cNvCxnSpPr>
          <p:nvPr/>
        </p:nvCxnSpPr>
        <p:spPr>
          <a:xfrm>
            <a:off x="2286000" y="1758950"/>
            <a:ext cx="889000" cy="2809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27" idx="6"/>
            <a:endCxn id="24" idx="1"/>
          </p:cNvCxnSpPr>
          <p:nvPr/>
        </p:nvCxnSpPr>
        <p:spPr>
          <a:xfrm>
            <a:off x="1357313" y="2116138"/>
            <a:ext cx="317500" cy="3524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8" idx="2"/>
            <a:endCxn id="25" idx="7"/>
          </p:cNvCxnSpPr>
          <p:nvPr/>
        </p:nvCxnSpPr>
        <p:spPr>
          <a:xfrm rot="10800000" flipV="1">
            <a:off x="2897188" y="2116138"/>
            <a:ext cx="246062" cy="3524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28" idx="6"/>
            <a:endCxn id="26" idx="1"/>
          </p:cNvCxnSpPr>
          <p:nvPr/>
        </p:nvCxnSpPr>
        <p:spPr>
          <a:xfrm>
            <a:off x="3357563" y="2116138"/>
            <a:ext cx="460375" cy="3524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571500" y="2438400"/>
            <a:ext cx="214313"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69" name="直接箭头连接符 68"/>
          <p:cNvCxnSpPr>
            <a:stCxn id="27" idx="2"/>
            <a:endCxn id="65" idx="7"/>
          </p:cNvCxnSpPr>
          <p:nvPr/>
        </p:nvCxnSpPr>
        <p:spPr>
          <a:xfrm rot="10800000" flipV="1">
            <a:off x="754063" y="2116138"/>
            <a:ext cx="388937" cy="3524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10" idx="0"/>
            <a:endCxn id="65" idx="3"/>
          </p:cNvCxnSpPr>
          <p:nvPr/>
        </p:nvCxnSpPr>
        <p:spPr>
          <a:xfrm rot="5400000" flipH="1" flipV="1">
            <a:off x="267494" y="2674144"/>
            <a:ext cx="388937" cy="28257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11" idx="0"/>
            <a:endCxn id="65" idx="4"/>
          </p:cNvCxnSpPr>
          <p:nvPr/>
        </p:nvCxnSpPr>
        <p:spPr>
          <a:xfrm rot="5400000" flipH="1" flipV="1">
            <a:off x="500063" y="2830513"/>
            <a:ext cx="357187" cy="15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12" idx="0"/>
            <a:endCxn id="65" idx="5"/>
          </p:cNvCxnSpPr>
          <p:nvPr/>
        </p:nvCxnSpPr>
        <p:spPr>
          <a:xfrm rot="16200000" flipV="1">
            <a:off x="700088" y="2674938"/>
            <a:ext cx="388937" cy="280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13" idx="0"/>
            <a:endCxn id="24" idx="3"/>
          </p:cNvCxnSpPr>
          <p:nvPr/>
        </p:nvCxnSpPr>
        <p:spPr>
          <a:xfrm rot="5400000" flipH="1" flipV="1">
            <a:off x="1339057" y="2674144"/>
            <a:ext cx="388937" cy="28257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14" idx="0"/>
            <a:endCxn id="24" idx="4"/>
          </p:cNvCxnSpPr>
          <p:nvPr/>
        </p:nvCxnSpPr>
        <p:spPr>
          <a:xfrm rot="5400000" flipH="1" flipV="1">
            <a:off x="1571625" y="2830513"/>
            <a:ext cx="357187" cy="15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15" idx="0"/>
            <a:endCxn id="24" idx="5"/>
          </p:cNvCxnSpPr>
          <p:nvPr/>
        </p:nvCxnSpPr>
        <p:spPr>
          <a:xfrm rot="16200000" flipV="1">
            <a:off x="1771650" y="2674938"/>
            <a:ext cx="388937" cy="2809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16" idx="0"/>
            <a:endCxn id="25" idx="3"/>
          </p:cNvCxnSpPr>
          <p:nvPr/>
        </p:nvCxnSpPr>
        <p:spPr>
          <a:xfrm rot="5400000" flipH="1" flipV="1">
            <a:off x="2410619" y="2674144"/>
            <a:ext cx="388937" cy="28257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17" idx="0"/>
            <a:endCxn id="25" idx="4"/>
          </p:cNvCxnSpPr>
          <p:nvPr/>
        </p:nvCxnSpPr>
        <p:spPr>
          <a:xfrm rot="5400000" flipH="1" flipV="1">
            <a:off x="2643188" y="2830513"/>
            <a:ext cx="357187" cy="15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18" idx="0"/>
            <a:endCxn id="25" idx="5"/>
          </p:cNvCxnSpPr>
          <p:nvPr/>
        </p:nvCxnSpPr>
        <p:spPr>
          <a:xfrm rot="16200000" flipV="1">
            <a:off x="2843213" y="2674938"/>
            <a:ext cx="388937" cy="280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a:stCxn id="19" idx="0"/>
            <a:endCxn id="26" idx="3"/>
          </p:cNvCxnSpPr>
          <p:nvPr/>
        </p:nvCxnSpPr>
        <p:spPr>
          <a:xfrm rot="5400000" flipH="1" flipV="1">
            <a:off x="3482182" y="2674144"/>
            <a:ext cx="388937" cy="28257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20" idx="0"/>
            <a:endCxn id="26" idx="4"/>
          </p:cNvCxnSpPr>
          <p:nvPr/>
        </p:nvCxnSpPr>
        <p:spPr>
          <a:xfrm rot="5400000" flipH="1" flipV="1">
            <a:off x="3714750" y="2830513"/>
            <a:ext cx="357187" cy="15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1" idx="0"/>
            <a:endCxn id="26" idx="5"/>
          </p:cNvCxnSpPr>
          <p:nvPr/>
        </p:nvCxnSpPr>
        <p:spPr>
          <a:xfrm rot="16200000" flipV="1">
            <a:off x="3914775" y="2674938"/>
            <a:ext cx="388937" cy="2809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9978" name="TextBox 109"/>
          <p:cNvSpPr txBox="1">
            <a:spLocks noChangeArrowheads="1"/>
          </p:cNvSpPr>
          <p:nvPr/>
        </p:nvSpPr>
        <p:spPr bwMode="auto">
          <a:xfrm>
            <a:off x="1785938" y="1938338"/>
            <a:ext cx="8572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a:latin typeface="微软雅黑" panose="020B0503020204020204" pitchFamily="34" charset="-122"/>
                <a:ea typeface="微软雅黑" panose="020B0503020204020204" pitchFamily="34" charset="-122"/>
              </a:rPr>
              <a:t>分类</a:t>
            </a:r>
          </a:p>
        </p:txBody>
      </p:sp>
      <p:sp>
        <p:nvSpPr>
          <p:cNvPr id="111" name="矩形 110"/>
          <p:cNvSpPr/>
          <p:nvPr/>
        </p:nvSpPr>
        <p:spPr>
          <a:xfrm>
            <a:off x="4572000" y="2938463"/>
            <a:ext cx="4429125" cy="64293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12" name="矩形 111"/>
          <p:cNvSpPr/>
          <p:nvPr/>
        </p:nvSpPr>
        <p:spPr>
          <a:xfrm>
            <a:off x="4714875"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3" name="矩形 112"/>
          <p:cNvSpPr/>
          <p:nvPr/>
        </p:nvSpPr>
        <p:spPr>
          <a:xfrm>
            <a:off x="5072063"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4" name="矩形 113"/>
          <p:cNvSpPr/>
          <p:nvPr/>
        </p:nvSpPr>
        <p:spPr>
          <a:xfrm>
            <a:off x="5429250"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 name="矩形 114"/>
          <p:cNvSpPr/>
          <p:nvPr/>
        </p:nvSpPr>
        <p:spPr>
          <a:xfrm>
            <a:off x="5786438"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6" name="矩形 115"/>
          <p:cNvSpPr/>
          <p:nvPr/>
        </p:nvSpPr>
        <p:spPr>
          <a:xfrm>
            <a:off x="6143625"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7" name="矩形 116"/>
          <p:cNvSpPr/>
          <p:nvPr/>
        </p:nvSpPr>
        <p:spPr>
          <a:xfrm>
            <a:off x="6500813"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8" name="矩形 117"/>
          <p:cNvSpPr/>
          <p:nvPr/>
        </p:nvSpPr>
        <p:spPr>
          <a:xfrm>
            <a:off x="6858000"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 name="矩形 118"/>
          <p:cNvSpPr/>
          <p:nvPr/>
        </p:nvSpPr>
        <p:spPr>
          <a:xfrm>
            <a:off x="7215188"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0" name="矩形 119"/>
          <p:cNvSpPr/>
          <p:nvPr/>
        </p:nvSpPr>
        <p:spPr>
          <a:xfrm>
            <a:off x="7572375"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1" name="矩形 120"/>
          <p:cNvSpPr/>
          <p:nvPr/>
        </p:nvSpPr>
        <p:spPr>
          <a:xfrm>
            <a:off x="7929563"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 name="矩形 121"/>
          <p:cNvSpPr/>
          <p:nvPr/>
        </p:nvSpPr>
        <p:spPr>
          <a:xfrm>
            <a:off x="8286750" y="3009900"/>
            <a:ext cx="214313"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 name="矩形 122"/>
          <p:cNvSpPr/>
          <p:nvPr/>
        </p:nvSpPr>
        <p:spPr>
          <a:xfrm>
            <a:off x="8643938" y="3009900"/>
            <a:ext cx="214312" cy="214313"/>
          </a:xfrm>
          <a:prstGeom prst="rect">
            <a:avLst/>
          </a:prstGeom>
          <a:solidFill>
            <a:schemeClr val="bg1"/>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992" name="TextBox 123"/>
          <p:cNvSpPr txBox="1">
            <a:spLocks noChangeArrowheads="1"/>
          </p:cNvSpPr>
          <p:nvPr/>
        </p:nvSpPr>
        <p:spPr bwMode="auto">
          <a:xfrm>
            <a:off x="6500813" y="3295650"/>
            <a:ext cx="500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内容</a:t>
            </a:r>
          </a:p>
        </p:txBody>
      </p:sp>
      <p:sp>
        <p:nvSpPr>
          <p:cNvPr id="125" name="椭圆 124"/>
          <p:cNvSpPr/>
          <p:nvPr/>
        </p:nvSpPr>
        <p:spPr>
          <a:xfrm>
            <a:off x="6143625" y="2438400"/>
            <a:ext cx="214313"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6" name="椭圆 125"/>
          <p:cNvSpPr/>
          <p:nvPr/>
        </p:nvSpPr>
        <p:spPr>
          <a:xfrm>
            <a:off x="7215188" y="2438400"/>
            <a:ext cx="214312"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7" name="椭圆 126"/>
          <p:cNvSpPr/>
          <p:nvPr/>
        </p:nvSpPr>
        <p:spPr>
          <a:xfrm>
            <a:off x="8286750" y="2438400"/>
            <a:ext cx="214313"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8" name="椭圆 127"/>
          <p:cNvSpPr/>
          <p:nvPr/>
        </p:nvSpPr>
        <p:spPr>
          <a:xfrm>
            <a:off x="5643563" y="2009775"/>
            <a:ext cx="214312" cy="214313"/>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9" name="椭圆 128"/>
          <p:cNvSpPr/>
          <p:nvPr/>
        </p:nvSpPr>
        <p:spPr>
          <a:xfrm>
            <a:off x="7643813" y="2009775"/>
            <a:ext cx="214312" cy="214313"/>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0" name="椭圆 129"/>
          <p:cNvSpPr/>
          <p:nvPr/>
        </p:nvSpPr>
        <p:spPr>
          <a:xfrm>
            <a:off x="6572250" y="1652588"/>
            <a:ext cx="214313" cy="214312"/>
          </a:xfrm>
          <a:prstGeom prst="ellipse">
            <a:avLst/>
          </a:prstGeom>
          <a:solidFill>
            <a:schemeClr val="bg1"/>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6" name="椭圆 135"/>
          <p:cNvSpPr/>
          <p:nvPr/>
        </p:nvSpPr>
        <p:spPr>
          <a:xfrm>
            <a:off x="5072063" y="2438400"/>
            <a:ext cx="214312" cy="214313"/>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8" name="直接箭头连接符 137"/>
          <p:cNvCxnSpPr>
            <a:stCxn id="112" idx="0"/>
            <a:endCxn id="136" idx="3"/>
          </p:cNvCxnSpPr>
          <p:nvPr/>
        </p:nvCxnSpPr>
        <p:spPr>
          <a:xfrm rot="5400000" flipH="1" flipV="1">
            <a:off x="4768850" y="2674938"/>
            <a:ext cx="388937" cy="280988"/>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13" idx="0"/>
            <a:endCxn id="136" idx="4"/>
          </p:cNvCxnSpPr>
          <p:nvPr/>
        </p:nvCxnSpPr>
        <p:spPr>
          <a:xfrm rot="5400000" flipH="1" flipV="1">
            <a:off x="5000625" y="2830513"/>
            <a:ext cx="357187" cy="1588"/>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14" idx="0"/>
            <a:endCxn id="136" idx="5"/>
          </p:cNvCxnSpPr>
          <p:nvPr/>
        </p:nvCxnSpPr>
        <p:spPr>
          <a:xfrm rot="16200000" flipV="1">
            <a:off x="5201444" y="2674144"/>
            <a:ext cx="388937" cy="282575"/>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a:stCxn id="115" idx="0"/>
            <a:endCxn id="125" idx="3"/>
          </p:cNvCxnSpPr>
          <p:nvPr/>
        </p:nvCxnSpPr>
        <p:spPr>
          <a:xfrm rot="5400000" flipH="1" flipV="1">
            <a:off x="5840413" y="2674938"/>
            <a:ext cx="388937" cy="28098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stCxn id="116" idx="0"/>
            <a:endCxn id="125" idx="4"/>
          </p:cNvCxnSpPr>
          <p:nvPr/>
        </p:nvCxnSpPr>
        <p:spPr>
          <a:xfrm rot="5400000" flipH="1" flipV="1">
            <a:off x="6072188" y="2830513"/>
            <a:ext cx="357187" cy="158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17" idx="0"/>
            <a:endCxn id="125" idx="5"/>
          </p:cNvCxnSpPr>
          <p:nvPr/>
        </p:nvCxnSpPr>
        <p:spPr>
          <a:xfrm rot="16200000" flipV="1">
            <a:off x="6273007" y="2674144"/>
            <a:ext cx="388937" cy="282575"/>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18" idx="0"/>
            <a:endCxn id="126" idx="3"/>
          </p:cNvCxnSpPr>
          <p:nvPr/>
        </p:nvCxnSpPr>
        <p:spPr>
          <a:xfrm rot="5400000" flipH="1" flipV="1">
            <a:off x="6911975" y="2674938"/>
            <a:ext cx="388937" cy="280988"/>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19" idx="0"/>
            <a:endCxn id="126" idx="4"/>
          </p:cNvCxnSpPr>
          <p:nvPr/>
        </p:nvCxnSpPr>
        <p:spPr>
          <a:xfrm rot="5400000" flipH="1" flipV="1">
            <a:off x="7143750" y="2830513"/>
            <a:ext cx="357187" cy="1588"/>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20" idx="0"/>
            <a:endCxn id="126" idx="5"/>
          </p:cNvCxnSpPr>
          <p:nvPr/>
        </p:nvCxnSpPr>
        <p:spPr>
          <a:xfrm rot="16200000" flipV="1">
            <a:off x="7344569" y="2674144"/>
            <a:ext cx="388937" cy="282575"/>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21" idx="0"/>
            <a:endCxn id="127" idx="3"/>
          </p:cNvCxnSpPr>
          <p:nvPr/>
        </p:nvCxnSpPr>
        <p:spPr>
          <a:xfrm rot="5400000" flipH="1" flipV="1">
            <a:off x="7983538" y="2674938"/>
            <a:ext cx="388937" cy="28098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22" idx="0"/>
            <a:endCxn id="127" idx="4"/>
          </p:cNvCxnSpPr>
          <p:nvPr/>
        </p:nvCxnSpPr>
        <p:spPr>
          <a:xfrm rot="5400000" flipH="1" flipV="1">
            <a:off x="8215313" y="2830513"/>
            <a:ext cx="357187" cy="1587"/>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23" idx="0"/>
            <a:endCxn id="127" idx="5"/>
          </p:cNvCxnSpPr>
          <p:nvPr/>
        </p:nvCxnSpPr>
        <p:spPr>
          <a:xfrm rot="16200000" flipV="1">
            <a:off x="8416132" y="2674144"/>
            <a:ext cx="388937" cy="282575"/>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0012" name="TextBox 149"/>
          <p:cNvSpPr txBox="1">
            <a:spLocks noChangeArrowheads="1"/>
          </p:cNvSpPr>
          <p:nvPr/>
        </p:nvSpPr>
        <p:spPr bwMode="auto">
          <a:xfrm>
            <a:off x="6286500" y="1938338"/>
            <a:ext cx="8572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a:latin typeface="微软雅黑" panose="020B0503020204020204" pitchFamily="34" charset="-122"/>
                <a:ea typeface="微软雅黑" panose="020B0503020204020204" pitchFamily="34" charset="-122"/>
              </a:rPr>
              <a:t>分类</a:t>
            </a:r>
          </a:p>
        </p:txBody>
      </p:sp>
      <p:cxnSp>
        <p:nvCxnSpPr>
          <p:cNvPr id="154" name="直接箭头连接符 153"/>
          <p:cNvCxnSpPr>
            <a:stCxn id="128" idx="6"/>
            <a:endCxn id="130" idx="2"/>
          </p:cNvCxnSpPr>
          <p:nvPr/>
        </p:nvCxnSpPr>
        <p:spPr>
          <a:xfrm flipV="1">
            <a:off x="5857875" y="1758950"/>
            <a:ext cx="714375" cy="35718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136" idx="0"/>
            <a:endCxn id="128" idx="3"/>
          </p:cNvCxnSpPr>
          <p:nvPr/>
        </p:nvCxnSpPr>
        <p:spPr>
          <a:xfrm rot="5400000" flipH="1" flipV="1">
            <a:off x="5304632" y="2067719"/>
            <a:ext cx="246062" cy="4953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26" idx="0"/>
            <a:endCxn id="129" idx="3"/>
          </p:cNvCxnSpPr>
          <p:nvPr/>
        </p:nvCxnSpPr>
        <p:spPr>
          <a:xfrm rot="5400000" flipH="1" flipV="1">
            <a:off x="7376320" y="2139156"/>
            <a:ext cx="246062" cy="3524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27" idx="1"/>
            <a:endCxn id="129" idx="5"/>
          </p:cNvCxnSpPr>
          <p:nvPr/>
        </p:nvCxnSpPr>
        <p:spPr>
          <a:xfrm rot="16200000" flipV="1">
            <a:off x="7934325" y="2084388"/>
            <a:ext cx="276225" cy="4921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129" idx="1"/>
            <a:endCxn id="130" idx="6"/>
          </p:cNvCxnSpPr>
          <p:nvPr/>
        </p:nvCxnSpPr>
        <p:spPr>
          <a:xfrm rot="16200000" flipV="1">
            <a:off x="7090569" y="1454944"/>
            <a:ext cx="280988" cy="88900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a:stCxn id="125" idx="0"/>
            <a:endCxn id="128" idx="5"/>
          </p:cNvCxnSpPr>
          <p:nvPr/>
        </p:nvCxnSpPr>
        <p:spPr>
          <a:xfrm rot="16200000" flipV="1">
            <a:off x="5915819" y="2102644"/>
            <a:ext cx="246062" cy="4254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019" name="TextBox 164"/>
          <p:cNvSpPr txBox="1">
            <a:spLocks noChangeArrowheads="1"/>
          </p:cNvSpPr>
          <p:nvPr/>
        </p:nvSpPr>
        <p:spPr bwMode="auto">
          <a:xfrm>
            <a:off x="571500" y="3630541"/>
            <a:ext cx="357187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从上而下的架构方法</a:t>
            </a:r>
            <a:endParaRPr lang="en-US" altLang="zh-CN" sz="1400"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“网站目标和用户需求的理解</a:t>
            </a:r>
            <a:r>
              <a:rPr lang="zh-CN" altLang="en-US" sz="1200" dirty="0">
                <a:latin typeface="微软雅黑" panose="020B0503020204020204" pitchFamily="34" charset="-122"/>
                <a:ea typeface="微软雅黑" panose="020B0503020204020204" pitchFamily="34" charset="-122"/>
              </a:rPr>
              <a:t>”</a:t>
            </a:r>
          </a:p>
        </p:txBody>
      </p:sp>
      <p:sp>
        <p:nvSpPr>
          <p:cNvPr id="40020" name="TextBox 165"/>
          <p:cNvSpPr txBox="1">
            <a:spLocks noChangeArrowheads="1"/>
          </p:cNvSpPr>
          <p:nvPr/>
        </p:nvSpPr>
        <p:spPr bwMode="auto">
          <a:xfrm>
            <a:off x="5675312" y="3612693"/>
            <a:ext cx="278923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从下而上的架构方法</a:t>
            </a:r>
            <a:endParaRPr lang="en-US" altLang="zh-CN" sz="1400" b="1"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内容和弄能需求的分析</a:t>
            </a:r>
          </a:p>
        </p:txBody>
      </p:sp>
      <p:sp>
        <p:nvSpPr>
          <p:cNvPr id="167" name="椭圆 166"/>
          <p:cNvSpPr/>
          <p:nvPr/>
        </p:nvSpPr>
        <p:spPr>
          <a:xfrm>
            <a:off x="285750"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8" name="椭圆 167"/>
          <p:cNvSpPr/>
          <p:nvPr/>
        </p:nvSpPr>
        <p:spPr>
          <a:xfrm>
            <a:off x="642938"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9" name="椭圆 168"/>
          <p:cNvSpPr/>
          <p:nvPr/>
        </p:nvSpPr>
        <p:spPr>
          <a:xfrm>
            <a:off x="1000125"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0" name="椭圆 169"/>
          <p:cNvSpPr/>
          <p:nvPr/>
        </p:nvSpPr>
        <p:spPr>
          <a:xfrm>
            <a:off x="1357313" y="5357813"/>
            <a:ext cx="214312" cy="214312"/>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71" name="椭圆 170"/>
          <p:cNvSpPr/>
          <p:nvPr/>
        </p:nvSpPr>
        <p:spPr>
          <a:xfrm>
            <a:off x="1714500" y="5357813"/>
            <a:ext cx="214313" cy="214312"/>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72" name="椭圆 171"/>
          <p:cNvSpPr/>
          <p:nvPr/>
        </p:nvSpPr>
        <p:spPr>
          <a:xfrm>
            <a:off x="2071688" y="5357813"/>
            <a:ext cx="214312" cy="214312"/>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73" name="椭圆 172"/>
          <p:cNvSpPr/>
          <p:nvPr/>
        </p:nvSpPr>
        <p:spPr>
          <a:xfrm>
            <a:off x="2428875"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4" name="椭圆 173"/>
          <p:cNvSpPr/>
          <p:nvPr/>
        </p:nvSpPr>
        <p:spPr>
          <a:xfrm>
            <a:off x="2786063"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5" name="椭圆 174"/>
          <p:cNvSpPr/>
          <p:nvPr/>
        </p:nvSpPr>
        <p:spPr>
          <a:xfrm>
            <a:off x="3143250"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9" name="椭圆 178"/>
          <p:cNvSpPr/>
          <p:nvPr/>
        </p:nvSpPr>
        <p:spPr>
          <a:xfrm>
            <a:off x="3500438"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0" name="椭圆 179"/>
          <p:cNvSpPr/>
          <p:nvPr/>
        </p:nvSpPr>
        <p:spPr>
          <a:xfrm>
            <a:off x="3857625"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1" name="椭圆 180"/>
          <p:cNvSpPr/>
          <p:nvPr/>
        </p:nvSpPr>
        <p:spPr>
          <a:xfrm>
            <a:off x="4214813"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2" name="椭圆 181"/>
          <p:cNvSpPr/>
          <p:nvPr/>
        </p:nvSpPr>
        <p:spPr>
          <a:xfrm>
            <a:off x="4786313"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3" name="椭圆 182"/>
          <p:cNvSpPr/>
          <p:nvPr/>
        </p:nvSpPr>
        <p:spPr>
          <a:xfrm>
            <a:off x="5143500"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4" name="椭圆 183"/>
          <p:cNvSpPr/>
          <p:nvPr/>
        </p:nvSpPr>
        <p:spPr>
          <a:xfrm>
            <a:off x="5500688"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5" name="椭圆 184"/>
          <p:cNvSpPr/>
          <p:nvPr/>
        </p:nvSpPr>
        <p:spPr>
          <a:xfrm>
            <a:off x="5857875"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6" name="椭圆 185"/>
          <p:cNvSpPr/>
          <p:nvPr/>
        </p:nvSpPr>
        <p:spPr>
          <a:xfrm>
            <a:off x="6215063"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7" name="椭圆 186"/>
          <p:cNvSpPr/>
          <p:nvPr/>
        </p:nvSpPr>
        <p:spPr>
          <a:xfrm>
            <a:off x="6572250"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椭圆 187"/>
          <p:cNvSpPr/>
          <p:nvPr/>
        </p:nvSpPr>
        <p:spPr>
          <a:xfrm>
            <a:off x="6929438" y="5357813"/>
            <a:ext cx="214312" cy="214312"/>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89" name="椭圆 188"/>
          <p:cNvSpPr/>
          <p:nvPr/>
        </p:nvSpPr>
        <p:spPr>
          <a:xfrm>
            <a:off x="7286625" y="5357813"/>
            <a:ext cx="214313" cy="214312"/>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90" name="椭圆 189"/>
          <p:cNvSpPr/>
          <p:nvPr/>
        </p:nvSpPr>
        <p:spPr>
          <a:xfrm>
            <a:off x="7643813" y="5357813"/>
            <a:ext cx="214312" cy="214312"/>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191" name="椭圆 190"/>
          <p:cNvSpPr/>
          <p:nvPr/>
        </p:nvSpPr>
        <p:spPr>
          <a:xfrm>
            <a:off x="8001000"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2" name="椭圆 191"/>
          <p:cNvSpPr/>
          <p:nvPr/>
        </p:nvSpPr>
        <p:spPr>
          <a:xfrm>
            <a:off x="8358188" y="5357813"/>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3" name="椭圆 192"/>
          <p:cNvSpPr/>
          <p:nvPr/>
        </p:nvSpPr>
        <p:spPr>
          <a:xfrm>
            <a:off x="8715375" y="5357813"/>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4" name="椭圆 193"/>
          <p:cNvSpPr/>
          <p:nvPr/>
        </p:nvSpPr>
        <p:spPr>
          <a:xfrm>
            <a:off x="642938" y="4929188"/>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5" name="椭圆 194"/>
          <p:cNvSpPr/>
          <p:nvPr/>
        </p:nvSpPr>
        <p:spPr>
          <a:xfrm>
            <a:off x="2214563" y="4929188"/>
            <a:ext cx="214312"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6" name="椭圆 195"/>
          <p:cNvSpPr/>
          <p:nvPr/>
        </p:nvSpPr>
        <p:spPr>
          <a:xfrm>
            <a:off x="3857625" y="4929188"/>
            <a:ext cx="214313" cy="214312"/>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7" name="椭圆 196"/>
          <p:cNvSpPr/>
          <p:nvPr/>
        </p:nvSpPr>
        <p:spPr>
          <a:xfrm>
            <a:off x="2214563" y="4429125"/>
            <a:ext cx="214312" cy="214313"/>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8" name="椭圆 197"/>
          <p:cNvSpPr/>
          <p:nvPr/>
        </p:nvSpPr>
        <p:spPr>
          <a:xfrm>
            <a:off x="5143500" y="4857750"/>
            <a:ext cx="214313" cy="214313"/>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9" name="椭圆 198"/>
          <p:cNvSpPr/>
          <p:nvPr/>
        </p:nvSpPr>
        <p:spPr>
          <a:xfrm>
            <a:off x="6215063" y="4857750"/>
            <a:ext cx="214312" cy="214313"/>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0" name="椭圆 199"/>
          <p:cNvSpPr/>
          <p:nvPr/>
        </p:nvSpPr>
        <p:spPr>
          <a:xfrm>
            <a:off x="7286625" y="4857750"/>
            <a:ext cx="214313" cy="214313"/>
          </a:xfrm>
          <a:prstGeom prst="ellipse">
            <a:avLst/>
          </a:prstGeom>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zh-CN" altLang="en-US"/>
          </a:p>
        </p:txBody>
      </p:sp>
      <p:sp>
        <p:nvSpPr>
          <p:cNvPr id="201" name="椭圆 200"/>
          <p:cNvSpPr/>
          <p:nvPr/>
        </p:nvSpPr>
        <p:spPr>
          <a:xfrm>
            <a:off x="8358188" y="4857750"/>
            <a:ext cx="214312" cy="214313"/>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2" name="椭圆 201"/>
          <p:cNvSpPr/>
          <p:nvPr/>
        </p:nvSpPr>
        <p:spPr>
          <a:xfrm>
            <a:off x="6715125" y="4429125"/>
            <a:ext cx="214313" cy="214313"/>
          </a:xfrm>
          <a:prstGeom prst="ellipse">
            <a:avLst/>
          </a:prstGeom>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04" name="直接连接符 203"/>
          <p:cNvCxnSpPr>
            <a:stCxn id="168" idx="0"/>
            <a:endCxn id="194" idx="4"/>
          </p:cNvCxnSpPr>
          <p:nvPr/>
        </p:nvCxnSpPr>
        <p:spPr>
          <a:xfrm rot="5400000" flipH="1" flipV="1">
            <a:off x="642938" y="5251450"/>
            <a:ext cx="21431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直接连接符 205"/>
          <p:cNvCxnSpPr>
            <a:stCxn id="169" idx="0"/>
            <a:endCxn id="194" idx="5"/>
          </p:cNvCxnSpPr>
          <p:nvPr/>
        </p:nvCxnSpPr>
        <p:spPr>
          <a:xfrm rot="16200000" flipV="1">
            <a:off x="842962" y="5094288"/>
            <a:ext cx="246063" cy="28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直接连接符 209"/>
          <p:cNvCxnSpPr>
            <a:stCxn id="167" idx="0"/>
            <a:endCxn id="194" idx="3"/>
          </p:cNvCxnSpPr>
          <p:nvPr/>
        </p:nvCxnSpPr>
        <p:spPr>
          <a:xfrm rot="5400000" flipH="1" flipV="1">
            <a:off x="410369" y="5093494"/>
            <a:ext cx="246063"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70" idx="0"/>
            <a:endCxn id="195" idx="3"/>
          </p:cNvCxnSpPr>
          <p:nvPr/>
        </p:nvCxnSpPr>
        <p:spPr>
          <a:xfrm rot="5400000" flipH="1" flipV="1">
            <a:off x="1731962" y="4843463"/>
            <a:ext cx="246063" cy="78263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a:stCxn id="171" idx="0"/>
            <a:endCxn id="195" idx="3"/>
          </p:cNvCxnSpPr>
          <p:nvPr/>
        </p:nvCxnSpPr>
        <p:spPr>
          <a:xfrm rot="5400000" flipH="1" flipV="1">
            <a:off x="1910556" y="5022057"/>
            <a:ext cx="246063" cy="42545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a:stCxn id="172" idx="0"/>
            <a:endCxn id="195" idx="4"/>
          </p:cNvCxnSpPr>
          <p:nvPr/>
        </p:nvCxnSpPr>
        <p:spPr>
          <a:xfrm rot="5400000" flipH="1" flipV="1">
            <a:off x="2142331" y="5179219"/>
            <a:ext cx="214313" cy="14287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173" idx="0"/>
            <a:endCxn id="195" idx="4"/>
          </p:cNvCxnSpPr>
          <p:nvPr/>
        </p:nvCxnSpPr>
        <p:spPr>
          <a:xfrm rot="16200000" flipV="1">
            <a:off x="2320925" y="5143500"/>
            <a:ext cx="214313" cy="214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174" idx="0"/>
            <a:endCxn id="195" idx="5"/>
          </p:cNvCxnSpPr>
          <p:nvPr/>
        </p:nvCxnSpPr>
        <p:spPr>
          <a:xfrm rot="16200000" flipV="1">
            <a:off x="2521743" y="4987132"/>
            <a:ext cx="246063" cy="49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75" idx="0"/>
            <a:endCxn id="195" idx="5"/>
          </p:cNvCxnSpPr>
          <p:nvPr/>
        </p:nvCxnSpPr>
        <p:spPr>
          <a:xfrm rot="16200000" flipV="1">
            <a:off x="2700337" y="4808538"/>
            <a:ext cx="246063" cy="85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179" idx="0"/>
            <a:endCxn id="196" idx="3"/>
          </p:cNvCxnSpPr>
          <p:nvPr/>
        </p:nvCxnSpPr>
        <p:spPr>
          <a:xfrm rot="5400000" flipH="1" flipV="1">
            <a:off x="3625056" y="5093494"/>
            <a:ext cx="246063"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80" idx="0"/>
            <a:endCxn id="196" idx="4"/>
          </p:cNvCxnSpPr>
          <p:nvPr/>
        </p:nvCxnSpPr>
        <p:spPr>
          <a:xfrm rot="5400000" flipH="1" flipV="1">
            <a:off x="3857626" y="5251450"/>
            <a:ext cx="214312"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181" idx="0"/>
            <a:endCxn id="196" idx="5"/>
          </p:cNvCxnSpPr>
          <p:nvPr/>
        </p:nvCxnSpPr>
        <p:spPr>
          <a:xfrm rot="16200000" flipV="1">
            <a:off x="4057650" y="5094288"/>
            <a:ext cx="246063" cy="280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直接连接符 234"/>
          <p:cNvCxnSpPr>
            <a:stCxn id="194" idx="0"/>
            <a:endCxn id="197" idx="3"/>
          </p:cNvCxnSpPr>
          <p:nvPr/>
        </p:nvCxnSpPr>
        <p:spPr>
          <a:xfrm rot="5400000" flipH="1" flipV="1">
            <a:off x="1339057" y="4021931"/>
            <a:ext cx="317500" cy="1497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直接连接符 236"/>
          <p:cNvCxnSpPr>
            <a:stCxn id="195" idx="0"/>
            <a:endCxn id="197" idx="4"/>
          </p:cNvCxnSpPr>
          <p:nvPr/>
        </p:nvCxnSpPr>
        <p:spPr>
          <a:xfrm rot="5400000" flipH="1" flipV="1">
            <a:off x="2178844" y="4787106"/>
            <a:ext cx="2857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直接连接符 238"/>
          <p:cNvCxnSpPr>
            <a:stCxn id="196" idx="0"/>
            <a:endCxn id="197" idx="5"/>
          </p:cNvCxnSpPr>
          <p:nvPr/>
        </p:nvCxnSpPr>
        <p:spPr>
          <a:xfrm rot="16200000" flipV="1">
            <a:off x="3021807" y="3987006"/>
            <a:ext cx="317500" cy="1566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直接连接符 240"/>
          <p:cNvCxnSpPr>
            <a:stCxn id="182" idx="0"/>
            <a:endCxn id="198" idx="3"/>
          </p:cNvCxnSpPr>
          <p:nvPr/>
        </p:nvCxnSpPr>
        <p:spPr>
          <a:xfrm rot="5400000" flipH="1" flipV="1">
            <a:off x="4876007" y="5058569"/>
            <a:ext cx="317500" cy="280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直接连接符 242"/>
          <p:cNvCxnSpPr>
            <a:stCxn id="183" idx="0"/>
            <a:endCxn id="198" idx="4"/>
          </p:cNvCxnSpPr>
          <p:nvPr/>
        </p:nvCxnSpPr>
        <p:spPr>
          <a:xfrm rot="5400000" flipH="1" flipV="1">
            <a:off x="5107782" y="5215731"/>
            <a:ext cx="28575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直接连接符 244"/>
          <p:cNvCxnSpPr>
            <a:stCxn id="184" idx="0"/>
            <a:endCxn id="198" idx="5"/>
          </p:cNvCxnSpPr>
          <p:nvPr/>
        </p:nvCxnSpPr>
        <p:spPr>
          <a:xfrm rot="16200000" flipV="1">
            <a:off x="5308601" y="5057775"/>
            <a:ext cx="317500"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185" idx="0"/>
            <a:endCxn id="199" idx="3"/>
          </p:cNvCxnSpPr>
          <p:nvPr/>
        </p:nvCxnSpPr>
        <p:spPr>
          <a:xfrm rot="5400000" flipH="1" flipV="1">
            <a:off x="5947569" y="5058569"/>
            <a:ext cx="317500" cy="28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直接连接符 248"/>
          <p:cNvCxnSpPr>
            <a:stCxn id="186" idx="0"/>
            <a:endCxn id="199" idx="4"/>
          </p:cNvCxnSpPr>
          <p:nvPr/>
        </p:nvCxnSpPr>
        <p:spPr>
          <a:xfrm rot="5400000" flipH="1" flipV="1">
            <a:off x="6179344" y="5215731"/>
            <a:ext cx="2857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直接连接符 250"/>
          <p:cNvCxnSpPr>
            <a:stCxn id="187" idx="0"/>
            <a:endCxn id="199" idx="5"/>
          </p:cNvCxnSpPr>
          <p:nvPr/>
        </p:nvCxnSpPr>
        <p:spPr>
          <a:xfrm rot="16200000" flipV="1">
            <a:off x="6380163" y="5057775"/>
            <a:ext cx="317500"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直接连接符 252"/>
          <p:cNvCxnSpPr>
            <a:stCxn id="188" idx="0"/>
            <a:endCxn id="200" idx="3"/>
          </p:cNvCxnSpPr>
          <p:nvPr/>
        </p:nvCxnSpPr>
        <p:spPr>
          <a:xfrm rot="5400000" flipH="1" flipV="1">
            <a:off x="7019132" y="5058569"/>
            <a:ext cx="317500" cy="28098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a:stCxn id="189" idx="0"/>
            <a:endCxn id="200" idx="4"/>
          </p:cNvCxnSpPr>
          <p:nvPr/>
        </p:nvCxnSpPr>
        <p:spPr>
          <a:xfrm rot="5400000" flipH="1" flipV="1">
            <a:off x="7250907" y="5215731"/>
            <a:ext cx="285750" cy="158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a:stCxn id="190" idx="0"/>
            <a:endCxn id="200" idx="5"/>
          </p:cNvCxnSpPr>
          <p:nvPr/>
        </p:nvCxnSpPr>
        <p:spPr>
          <a:xfrm rot="16200000" flipV="1">
            <a:off x="7451726" y="5057775"/>
            <a:ext cx="317500" cy="28257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a:stCxn id="191" idx="0"/>
            <a:endCxn id="201" idx="3"/>
          </p:cNvCxnSpPr>
          <p:nvPr/>
        </p:nvCxnSpPr>
        <p:spPr>
          <a:xfrm rot="5400000" flipH="1" flipV="1">
            <a:off x="8090694" y="5058569"/>
            <a:ext cx="317500" cy="280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直接连接符 260"/>
          <p:cNvCxnSpPr>
            <a:stCxn id="192" idx="0"/>
            <a:endCxn id="201" idx="4"/>
          </p:cNvCxnSpPr>
          <p:nvPr/>
        </p:nvCxnSpPr>
        <p:spPr>
          <a:xfrm rot="5400000" flipH="1" flipV="1">
            <a:off x="8322469" y="5215731"/>
            <a:ext cx="28575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93" idx="0"/>
            <a:endCxn id="201" idx="5"/>
          </p:cNvCxnSpPr>
          <p:nvPr/>
        </p:nvCxnSpPr>
        <p:spPr>
          <a:xfrm rot="16200000" flipV="1">
            <a:off x="8523288" y="5057775"/>
            <a:ext cx="317500" cy="282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98" idx="0"/>
            <a:endCxn id="202" idx="2"/>
          </p:cNvCxnSpPr>
          <p:nvPr/>
        </p:nvCxnSpPr>
        <p:spPr>
          <a:xfrm rot="5400000" flipH="1" flipV="1">
            <a:off x="5822950" y="3965575"/>
            <a:ext cx="320675" cy="1463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99" idx="0"/>
            <a:endCxn id="202" idx="3"/>
          </p:cNvCxnSpPr>
          <p:nvPr/>
        </p:nvCxnSpPr>
        <p:spPr>
          <a:xfrm rot="5400000" flipH="1" flipV="1">
            <a:off x="6411913" y="4522788"/>
            <a:ext cx="246062" cy="423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200" idx="0"/>
            <a:endCxn id="202" idx="5"/>
          </p:cNvCxnSpPr>
          <p:nvPr/>
        </p:nvCxnSpPr>
        <p:spPr>
          <a:xfrm rot="16200000" flipV="1">
            <a:off x="7023101" y="4486275"/>
            <a:ext cx="246062" cy="49688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201" idx="0"/>
            <a:endCxn id="202" idx="6"/>
          </p:cNvCxnSpPr>
          <p:nvPr/>
        </p:nvCxnSpPr>
        <p:spPr>
          <a:xfrm rot="16200000" flipV="1">
            <a:off x="7537450" y="3929063"/>
            <a:ext cx="320675" cy="1536700"/>
          </a:xfrm>
          <a:prstGeom prst="line">
            <a:avLst/>
          </a:prstGeom>
        </p:spPr>
        <p:style>
          <a:lnRef idx="1">
            <a:schemeClr val="accent1"/>
          </a:lnRef>
          <a:fillRef idx="0">
            <a:schemeClr val="accent1"/>
          </a:fillRef>
          <a:effectRef idx="0">
            <a:schemeClr val="accent1"/>
          </a:effectRef>
          <a:fontRef idx="minor">
            <a:schemeClr val="tx1"/>
          </a:fontRef>
        </p:style>
      </p:cxnSp>
      <p:sp>
        <p:nvSpPr>
          <p:cNvPr id="40085" name="TextBox 271"/>
          <p:cNvSpPr txBox="1">
            <a:spLocks noChangeArrowheads="1"/>
          </p:cNvSpPr>
          <p:nvPr/>
        </p:nvSpPr>
        <p:spPr bwMode="auto">
          <a:xfrm>
            <a:off x="763574" y="5788025"/>
            <a:ext cx="7572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一个适应性强的信息架构系统，能把新内容作为现有结构的一部分容纳进来（左图），也可以把新内容当成一个完整的新部分加入（右图）</a:t>
            </a:r>
          </a:p>
        </p:txBody>
      </p:sp>
    </p:spTree>
    <p:extLst>
      <p:ext uri="{BB962C8B-B14F-4D97-AF65-F5344CB8AC3E}">
        <p14:creationId xmlns:p14="http://schemas.microsoft.com/office/powerpoint/2010/main" val="2067623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5"/>
          <p:cNvSpPr>
            <a:spLocks noGrp="1"/>
          </p:cNvSpPr>
          <p:nvPr>
            <p:ph type="sldNum" sz="quarter" idx="12"/>
          </p:nvPr>
        </p:nvSpPr>
        <p:spPr/>
        <p:txBody>
          <a:bodyPr/>
          <a:lstStyle/>
          <a:p>
            <a:fld id="{03E56014-D878-4BFB-A928-26EA4F912D7A}" type="slidenum">
              <a:rPr lang="zh-CN" altLang="en-US"/>
              <a:pPr/>
              <a:t>39</a:t>
            </a:fld>
            <a:endParaRPr lang="en-US" altLang="zh-CN"/>
          </a:p>
        </p:txBody>
      </p:sp>
      <p:sp>
        <p:nvSpPr>
          <p:cNvPr id="5" name="TextBox 4"/>
          <p:cNvSpPr txBox="1"/>
          <p:nvPr/>
        </p:nvSpPr>
        <p:spPr>
          <a:xfrm>
            <a:off x="71438" y="91572"/>
            <a:ext cx="1643062"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团队角色和流程</a:t>
            </a:r>
          </a:p>
        </p:txBody>
      </p:sp>
      <p:sp>
        <p:nvSpPr>
          <p:cNvPr id="41986" name="TextBox 5"/>
          <p:cNvSpPr txBox="1">
            <a:spLocks noChangeArrowheads="1"/>
          </p:cNvSpPr>
          <p:nvPr/>
        </p:nvSpPr>
        <p:spPr bwMode="auto">
          <a:xfrm>
            <a:off x="1" y="332656"/>
            <a:ext cx="932217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架构图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描述网站结构的工具术语；</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架构图的主要内容：哪些类别要放在一起？哪些保持独立？交互过程中那些步骤如何相互配合？</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 视觉辞典</a:t>
            </a:r>
            <a:endParaRPr lang="en-US" altLang="zh-CN" dirty="0">
              <a:latin typeface="微软雅黑" panose="020B0503020204020204" pitchFamily="34" charset="-122"/>
              <a:ea typeface="微软雅黑" panose="020B0503020204020204" pitchFamily="34" charset="-122"/>
            </a:endParaRPr>
          </a:p>
        </p:txBody>
      </p:sp>
      <p:sp>
        <p:nvSpPr>
          <p:cNvPr id="8" name="矩形 7"/>
          <p:cNvSpPr/>
          <p:nvPr/>
        </p:nvSpPr>
        <p:spPr>
          <a:xfrm>
            <a:off x="1857375" y="2000250"/>
            <a:ext cx="785813" cy="428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首页</a:t>
            </a:r>
          </a:p>
        </p:txBody>
      </p:sp>
      <p:sp>
        <p:nvSpPr>
          <p:cNvPr id="9" name="矩形 8"/>
          <p:cNvSpPr/>
          <p:nvPr/>
        </p:nvSpPr>
        <p:spPr>
          <a:xfrm>
            <a:off x="357188" y="2857500"/>
            <a:ext cx="928687" cy="5715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媒体信息</a:t>
            </a:r>
          </a:p>
        </p:txBody>
      </p:sp>
      <p:sp>
        <p:nvSpPr>
          <p:cNvPr id="10" name="矩形 9"/>
          <p:cNvSpPr/>
          <p:nvPr/>
        </p:nvSpPr>
        <p:spPr>
          <a:xfrm>
            <a:off x="1571625" y="2857500"/>
            <a:ext cx="928688" cy="5715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产品</a:t>
            </a:r>
          </a:p>
        </p:txBody>
      </p:sp>
      <p:sp>
        <p:nvSpPr>
          <p:cNvPr id="11" name="流程图: 多文档 10"/>
          <p:cNvSpPr/>
          <p:nvPr/>
        </p:nvSpPr>
        <p:spPr>
          <a:xfrm>
            <a:off x="285750" y="4071938"/>
            <a:ext cx="1000125" cy="785812"/>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新闻</a:t>
            </a:r>
          </a:p>
        </p:txBody>
      </p:sp>
      <p:sp>
        <p:nvSpPr>
          <p:cNvPr id="12" name="矩形 11"/>
          <p:cNvSpPr/>
          <p:nvPr/>
        </p:nvSpPr>
        <p:spPr>
          <a:xfrm>
            <a:off x="1928813" y="3786188"/>
            <a:ext cx="1143000" cy="5715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家用产品</a:t>
            </a:r>
          </a:p>
        </p:txBody>
      </p:sp>
      <p:sp>
        <p:nvSpPr>
          <p:cNvPr id="13" name="矩形 12"/>
          <p:cNvSpPr/>
          <p:nvPr/>
        </p:nvSpPr>
        <p:spPr>
          <a:xfrm>
            <a:off x="1928813" y="4572000"/>
            <a:ext cx="1143000" cy="5715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办公室产品</a:t>
            </a:r>
          </a:p>
        </p:txBody>
      </p:sp>
      <p:sp>
        <p:nvSpPr>
          <p:cNvPr id="14" name="矩形 13"/>
          <p:cNvSpPr/>
          <p:nvPr/>
        </p:nvSpPr>
        <p:spPr>
          <a:xfrm>
            <a:off x="3286125" y="2857500"/>
            <a:ext cx="928688" cy="5715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在线支持</a:t>
            </a:r>
          </a:p>
        </p:txBody>
      </p:sp>
      <p:sp>
        <p:nvSpPr>
          <p:cNvPr id="15" name="流程图: 多文档 14"/>
          <p:cNvSpPr/>
          <p:nvPr/>
        </p:nvSpPr>
        <p:spPr>
          <a:xfrm>
            <a:off x="3214688" y="4071938"/>
            <a:ext cx="1000125" cy="785812"/>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文档</a:t>
            </a:r>
          </a:p>
        </p:txBody>
      </p:sp>
      <p:cxnSp>
        <p:nvCxnSpPr>
          <p:cNvPr id="20" name="肘形连接符 19"/>
          <p:cNvCxnSpPr>
            <a:stCxn id="8" idx="2"/>
            <a:endCxn id="9" idx="0"/>
          </p:cNvCxnSpPr>
          <p:nvPr/>
        </p:nvCxnSpPr>
        <p:spPr>
          <a:xfrm rot="5400000">
            <a:off x="1320800" y="1928813"/>
            <a:ext cx="428625" cy="14287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形状 21"/>
          <p:cNvCxnSpPr>
            <a:endCxn id="14" idx="0"/>
          </p:cNvCxnSpPr>
          <p:nvPr/>
        </p:nvCxnSpPr>
        <p:spPr>
          <a:xfrm>
            <a:off x="2143125" y="2643188"/>
            <a:ext cx="1606550" cy="2143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flipH="1" flipV="1">
            <a:off x="2124870" y="2732881"/>
            <a:ext cx="214312" cy="34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12" idx="1"/>
            <a:endCxn id="13" idx="1"/>
          </p:cNvCxnSpPr>
          <p:nvPr/>
        </p:nvCxnSpPr>
        <p:spPr>
          <a:xfrm rot="10800000" flipV="1">
            <a:off x="1928813" y="4071938"/>
            <a:ext cx="1587" cy="785812"/>
          </a:xfrm>
          <a:prstGeom prst="bentConnector3">
            <a:avLst>
              <a:gd name="adj1" fmla="val 14395466"/>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10" idx="2"/>
          </p:cNvCxnSpPr>
          <p:nvPr/>
        </p:nvCxnSpPr>
        <p:spPr>
          <a:xfrm rot="5400000" flipH="1" flipV="1">
            <a:off x="1553369" y="3590131"/>
            <a:ext cx="642938" cy="320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9" idx="2"/>
            <a:endCxn id="11" idx="0"/>
          </p:cNvCxnSpPr>
          <p:nvPr/>
        </p:nvCxnSpPr>
        <p:spPr>
          <a:xfrm rot="16200000" flipH="1">
            <a:off x="515938" y="3733800"/>
            <a:ext cx="642938" cy="33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14" idx="2"/>
            <a:endCxn id="15" idx="0"/>
          </p:cNvCxnSpPr>
          <p:nvPr/>
        </p:nvCxnSpPr>
        <p:spPr>
          <a:xfrm rot="16200000" flipH="1">
            <a:off x="3444875" y="3733800"/>
            <a:ext cx="642938" cy="33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6200000" flipH="1">
            <a:off x="3000375" y="3643313"/>
            <a:ext cx="3071813" cy="71437"/>
          </a:xfrm>
          <a:prstGeom prst="line">
            <a:avLst/>
          </a:prstGeom>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4857750" y="2286000"/>
            <a:ext cx="785813" cy="428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首页</a:t>
            </a:r>
          </a:p>
        </p:txBody>
      </p:sp>
      <p:sp>
        <p:nvSpPr>
          <p:cNvPr id="48" name="矩形 47"/>
          <p:cNvSpPr/>
          <p:nvPr/>
        </p:nvSpPr>
        <p:spPr>
          <a:xfrm>
            <a:off x="4857750" y="3571875"/>
            <a:ext cx="785813" cy="428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入口页</a:t>
            </a:r>
          </a:p>
        </p:txBody>
      </p:sp>
      <p:sp>
        <p:nvSpPr>
          <p:cNvPr id="49" name="矩形 48"/>
          <p:cNvSpPr/>
          <p:nvPr/>
        </p:nvSpPr>
        <p:spPr>
          <a:xfrm>
            <a:off x="6143625" y="2286000"/>
            <a:ext cx="1000125" cy="428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登录流程</a:t>
            </a:r>
          </a:p>
        </p:txBody>
      </p:sp>
      <p:sp>
        <p:nvSpPr>
          <p:cNvPr id="50" name="矩形 49"/>
          <p:cNvSpPr/>
          <p:nvPr/>
        </p:nvSpPr>
        <p:spPr>
          <a:xfrm>
            <a:off x="7429500" y="2286000"/>
            <a:ext cx="1000125" cy="428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最新消息</a:t>
            </a:r>
          </a:p>
        </p:txBody>
      </p:sp>
      <p:sp>
        <p:nvSpPr>
          <p:cNvPr id="51" name="菱形 50"/>
          <p:cNvSpPr/>
          <p:nvPr/>
        </p:nvSpPr>
        <p:spPr>
          <a:xfrm>
            <a:off x="6286500" y="3500438"/>
            <a:ext cx="714375" cy="571500"/>
          </a:xfrm>
          <a:prstGeom prst="diamond">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altLang="zh-CN" sz="1200" dirty="0">
                <a:latin typeface="微软雅黑" pitchFamily="34" charset="-122"/>
                <a:ea typeface="微软雅黑" pitchFamily="34" charset="-122"/>
              </a:rPr>
              <a:t>2a</a:t>
            </a:r>
            <a:endParaRPr lang="zh-CN" altLang="en-US" sz="1200" dirty="0">
              <a:latin typeface="微软雅黑" pitchFamily="34" charset="-122"/>
              <a:ea typeface="微软雅黑" pitchFamily="34" charset="-122"/>
            </a:endParaRPr>
          </a:p>
        </p:txBody>
      </p:sp>
      <p:sp>
        <p:nvSpPr>
          <p:cNvPr id="53" name="梯形 52"/>
          <p:cNvSpPr/>
          <p:nvPr/>
        </p:nvSpPr>
        <p:spPr>
          <a:xfrm>
            <a:off x="7072313" y="3357563"/>
            <a:ext cx="571500" cy="285750"/>
          </a:xfrm>
          <a:prstGeom prst="trapezoid">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altLang="zh-CN" sz="1200" dirty="0"/>
              <a:t>2C</a:t>
            </a:r>
            <a:endParaRPr lang="zh-CN" altLang="en-US" sz="1200" dirty="0"/>
          </a:p>
        </p:txBody>
      </p:sp>
      <p:sp>
        <p:nvSpPr>
          <p:cNvPr id="54" name="流程图: 多文档 53"/>
          <p:cNvSpPr/>
          <p:nvPr/>
        </p:nvSpPr>
        <p:spPr>
          <a:xfrm>
            <a:off x="6786563" y="4429125"/>
            <a:ext cx="1000125" cy="785813"/>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技术报告</a:t>
            </a:r>
          </a:p>
        </p:txBody>
      </p:sp>
      <p:sp>
        <p:nvSpPr>
          <p:cNvPr id="55" name="矩形 54"/>
          <p:cNvSpPr/>
          <p:nvPr/>
        </p:nvSpPr>
        <p:spPr>
          <a:xfrm>
            <a:off x="8001000" y="3357563"/>
            <a:ext cx="1000125" cy="64293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前往</a:t>
            </a:r>
            <a:endParaRPr lang="en-US" altLang="zh-CN" sz="1200" dirty="0">
              <a:latin typeface="微软雅黑" pitchFamily="34" charset="-122"/>
              <a:ea typeface="微软雅黑" pitchFamily="34" charset="-122"/>
            </a:endParaRPr>
          </a:p>
          <a:p>
            <a:pPr algn="ctr" fontAlgn="auto">
              <a:lnSpc>
                <a:spcPct val="150000"/>
              </a:lnSpc>
              <a:spcBef>
                <a:spcPts val="0"/>
              </a:spcBef>
              <a:spcAft>
                <a:spcPts val="0"/>
              </a:spcAft>
              <a:defRPr/>
            </a:pPr>
            <a:r>
              <a:rPr lang="zh-CN" altLang="en-US" sz="1200" dirty="0">
                <a:latin typeface="微软雅黑" pitchFamily="34" charset="-122"/>
                <a:ea typeface="微软雅黑" pitchFamily="34" charset="-122"/>
              </a:rPr>
              <a:t>用户列表</a:t>
            </a:r>
          </a:p>
        </p:txBody>
      </p:sp>
      <p:cxnSp>
        <p:nvCxnSpPr>
          <p:cNvPr id="57" name="直接箭头连接符 56"/>
          <p:cNvCxnSpPr>
            <a:stCxn id="47" idx="2"/>
            <a:endCxn id="48" idx="0"/>
          </p:cNvCxnSpPr>
          <p:nvPr/>
        </p:nvCxnSpPr>
        <p:spPr>
          <a:xfrm rot="5400000">
            <a:off x="4821238" y="3143250"/>
            <a:ext cx="85883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8" idx="3"/>
            <a:endCxn id="51" idx="1"/>
          </p:cNvCxnSpPr>
          <p:nvPr/>
        </p:nvCxnSpPr>
        <p:spPr>
          <a:xfrm>
            <a:off x="5643563" y="3786188"/>
            <a:ext cx="64293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51" idx="0"/>
            <a:endCxn id="49" idx="2"/>
          </p:cNvCxnSpPr>
          <p:nvPr/>
        </p:nvCxnSpPr>
        <p:spPr>
          <a:xfrm rot="5400000" flipH="1" flipV="1">
            <a:off x="6250782" y="3107531"/>
            <a:ext cx="78740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9" idx="3"/>
            <a:endCxn id="50" idx="1"/>
          </p:cNvCxnSpPr>
          <p:nvPr/>
        </p:nvCxnSpPr>
        <p:spPr>
          <a:xfrm>
            <a:off x="7143750" y="2500313"/>
            <a:ext cx="285750"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肘形连接符 64"/>
          <p:cNvCxnSpPr>
            <a:stCxn id="51" idx="2"/>
            <a:endCxn id="48" idx="2"/>
          </p:cNvCxnSpPr>
          <p:nvPr/>
        </p:nvCxnSpPr>
        <p:spPr>
          <a:xfrm rot="5400000" flipH="1">
            <a:off x="5911850" y="3340100"/>
            <a:ext cx="71438" cy="1392238"/>
          </a:xfrm>
          <a:prstGeom prst="bentConnector3">
            <a:avLst>
              <a:gd name="adj1" fmla="val -116163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肘形连接符 80"/>
          <p:cNvCxnSpPr>
            <a:stCxn id="50" idx="2"/>
            <a:endCxn id="53" idx="0"/>
          </p:cNvCxnSpPr>
          <p:nvPr/>
        </p:nvCxnSpPr>
        <p:spPr>
          <a:xfrm rot="5400000">
            <a:off x="7322344" y="2750344"/>
            <a:ext cx="642938" cy="5715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50" idx="2"/>
            <a:endCxn id="55" idx="0"/>
          </p:cNvCxnSpPr>
          <p:nvPr/>
        </p:nvCxnSpPr>
        <p:spPr>
          <a:xfrm rot="16200000" flipH="1">
            <a:off x="7893844" y="2750344"/>
            <a:ext cx="642938" cy="5715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53" idx="2"/>
            <a:endCxn id="54" idx="0"/>
          </p:cNvCxnSpPr>
          <p:nvPr/>
        </p:nvCxnSpPr>
        <p:spPr>
          <a:xfrm rot="5400000">
            <a:off x="6963570" y="4034631"/>
            <a:ext cx="785812"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019" name="TextBox 91"/>
          <p:cNvSpPr txBox="1">
            <a:spLocks noChangeArrowheads="1"/>
          </p:cNvSpPr>
          <p:nvPr/>
        </p:nvSpPr>
        <p:spPr bwMode="auto">
          <a:xfrm>
            <a:off x="785813" y="5445224"/>
            <a:ext cx="75723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dirty="0">
                <a:solidFill>
                  <a:schemeClr val="bg1"/>
                </a:solidFill>
                <a:latin typeface="微软雅黑" panose="020B0503020204020204" pitchFamily="34" charset="-122"/>
                <a:ea typeface="微软雅黑" panose="020B0503020204020204" pitchFamily="34" charset="-122"/>
              </a:rPr>
              <a:t>视觉辞典是一个提供重非常简单（如左图），到非常复杂（如右图）的示意结构系统。</a:t>
            </a:r>
          </a:p>
        </p:txBody>
      </p:sp>
      <p:sp>
        <p:nvSpPr>
          <p:cNvPr id="2" name="矩形 1"/>
          <p:cNvSpPr/>
          <p:nvPr/>
        </p:nvSpPr>
        <p:spPr>
          <a:xfrm>
            <a:off x="89090" y="6017513"/>
            <a:ext cx="7054660" cy="507831"/>
          </a:xfrm>
          <a:prstGeom prst="rect">
            <a:avLst/>
          </a:prstGeom>
        </p:spPr>
        <p:txBody>
          <a:bodyPr wrap="square">
            <a:spAutoFit/>
          </a:bodyPr>
          <a:lstStyle/>
          <a:p>
            <a:pPr>
              <a:lnSpc>
                <a:spcPct val="150000"/>
              </a:lnSpc>
              <a:buFont typeface="Wingdings" panose="05000000000000000000" pitchFamily="2" charset="2"/>
              <a:buChar char="u"/>
            </a:pPr>
            <a:r>
              <a:rPr lang="zh-CN" altLang="en-US" dirty="0">
                <a:solidFill>
                  <a:schemeClr val="bg1"/>
                </a:solidFill>
                <a:latin typeface="微软雅黑" panose="020B0503020204020204" pitchFamily="34" charset="-122"/>
                <a:ea typeface="微软雅黑" panose="020B0503020204020204" pitchFamily="34" charset="-122"/>
              </a:rPr>
              <a:t>“谁负责这件事情”，通常取决于企业文化或项目本质。</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1070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65760"/>
            <a:ext cx="8020372" cy="548640"/>
          </a:xfrm>
        </p:spPr>
        <p:txBody>
          <a:bodyPr/>
          <a:lstStyle/>
          <a:p>
            <a:r>
              <a:rPr lang="zh-CN" altLang="en-US" b="1">
                <a:solidFill>
                  <a:schemeClr val="accent2"/>
                </a:solidFill>
              </a:rPr>
              <a:t>为什么要有用户体验？</a:t>
            </a:r>
          </a:p>
        </p:txBody>
      </p:sp>
      <p:sp>
        <p:nvSpPr>
          <p:cNvPr id="4" name="灯片编号占位符 3"/>
          <p:cNvSpPr>
            <a:spLocks noGrp="1"/>
          </p:cNvSpPr>
          <p:nvPr>
            <p:ph type="sldNum" sz="quarter" idx="12"/>
          </p:nvPr>
        </p:nvSpPr>
        <p:spPr/>
        <p:txBody>
          <a:bodyPr/>
          <a:lstStyle/>
          <a:p>
            <a:fld id="{2754ED01-E2A0-4C1E-8E21-014B99041579}" type="slidenum">
              <a:rPr lang="en-US" smtClean="0"/>
              <a:pPr/>
              <a:t>4</a:t>
            </a:fld>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4" y="1196752"/>
            <a:ext cx="4191000" cy="378142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16632"/>
            <a:ext cx="4276725" cy="4861545"/>
          </a:xfrm>
          <a:prstGeom prst="rect">
            <a:avLst/>
          </a:prstGeom>
        </p:spPr>
      </p:pic>
    </p:spTree>
    <p:extLst>
      <p:ext uri="{BB962C8B-B14F-4D97-AF65-F5344CB8AC3E}">
        <p14:creationId xmlns:p14="http://schemas.microsoft.com/office/powerpoint/2010/main" val="1603414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p:txBody>
          <a:bodyPr/>
          <a:lstStyle/>
          <a:p>
            <a:fld id="{2E16335B-EE8E-481C-A971-94272AA87A40}" type="slidenum">
              <a:rPr lang="zh-CN" altLang="en-US"/>
              <a:pPr/>
              <a:t>40</a:t>
            </a:fld>
            <a:endParaRPr lang="en-US" altLang="zh-CN"/>
          </a:p>
        </p:txBody>
      </p:sp>
      <p:sp>
        <p:nvSpPr>
          <p:cNvPr id="14" name="矩形 13"/>
          <p:cNvSpPr/>
          <p:nvPr/>
        </p:nvSpPr>
        <p:spPr>
          <a:xfrm>
            <a:off x="2786063" y="1928813"/>
            <a:ext cx="6357937" cy="28575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b="1" dirty="0">
                <a:solidFill>
                  <a:schemeClr val="bg1"/>
                </a:solidFill>
                <a:latin typeface="微软雅黑" pitchFamily="34" charset="-122"/>
                <a:ea typeface="微软雅黑" pitchFamily="34" charset="-122"/>
              </a:rPr>
              <a:t>                     框架层</a:t>
            </a:r>
          </a:p>
        </p:txBody>
      </p:sp>
      <p:sp>
        <p:nvSpPr>
          <p:cNvPr id="4" name="矩形 3"/>
          <p:cNvSpPr/>
          <p:nvPr/>
        </p:nvSpPr>
        <p:spPr>
          <a:xfrm>
            <a:off x="2786063" y="5214938"/>
            <a:ext cx="6357937"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战略层</a:t>
            </a:r>
          </a:p>
        </p:txBody>
      </p:sp>
      <p:sp>
        <p:nvSpPr>
          <p:cNvPr id="5" name="矩形 4"/>
          <p:cNvSpPr/>
          <p:nvPr/>
        </p:nvSpPr>
        <p:spPr>
          <a:xfrm>
            <a:off x="2740025" y="0"/>
            <a:ext cx="46038"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pic>
        <p:nvPicPr>
          <p:cNvPr id="44036" name="Picture 2" descr="C:\Users\bingo\Desktop\战略层.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8" y="5000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3" descr="C:\Users\bingo\Desktop\表现层.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500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4" descr="C:\Users\bingo\Desktop\框架层.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38" y="1643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6" descr="C:\Users\bingo\Desktop\范围层.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38" y="3929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10"/>
          <p:cNvSpPr txBox="1">
            <a:spLocks noChangeArrowheads="1"/>
          </p:cNvSpPr>
          <p:nvPr/>
        </p:nvSpPr>
        <p:spPr bwMode="auto">
          <a:xfrm>
            <a:off x="1" y="1500188"/>
            <a:ext cx="2786062"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latin typeface="微软雅黑" panose="020B0503020204020204" pitchFamily="34" charset="-122"/>
                <a:ea typeface="微软雅黑" panose="020B0503020204020204" pitchFamily="34" charset="-122"/>
              </a:rPr>
              <a:t>         在充满概念的结构层中形成了大量的需求，框架层中，我们要更进一步地提炼这些结构，确定详细的界面外观、导航和信息设计，使晦涩的结构变得实在。</a:t>
            </a:r>
          </a:p>
        </p:txBody>
      </p:sp>
      <p:sp>
        <p:nvSpPr>
          <p:cNvPr id="12" name="矩形 11"/>
          <p:cNvSpPr/>
          <p:nvPr/>
        </p:nvSpPr>
        <p:spPr>
          <a:xfrm>
            <a:off x="2857500" y="4143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范围层</a:t>
            </a:r>
          </a:p>
        </p:txBody>
      </p:sp>
      <p:sp>
        <p:nvSpPr>
          <p:cNvPr id="13" name="矩形 12"/>
          <p:cNvSpPr/>
          <p:nvPr/>
        </p:nvSpPr>
        <p:spPr>
          <a:xfrm>
            <a:off x="2786063" y="3000375"/>
            <a:ext cx="6357937"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结构层</a:t>
            </a:r>
          </a:p>
        </p:txBody>
      </p:sp>
      <p:sp>
        <p:nvSpPr>
          <p:cNvPr id="15" name="矩形 14"/>
          <p:cNvSpPr/>
          <p:nvPr/>
        </p:nvSpPr>
        <p:spPr>
          <a:xfrm>
            <a:off x="2857500" y="714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表现层</a:t>
            </a:r>
          </a:p>
        </p:txBody>
      </p:sp>
      <p:sp>
        <p:nvSpPr>
          <p:cNvPr id="44044" name="TextBox 15"/>
          <p:cNvSpPr txBox="1">
            <a:spLocks noChangeArrowheads="1"/>
          </p:cNvSpPr>
          <p:nvPr/>
        </p:nvSpPr>
        <p:spPr bwMode="auto">
          <a:xfrm>
            <a:off x="2738079" y="1312367"/>
            <a:ext cx="4810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a:solidFill>
                  <a:srgbClr val="C00000"/>
                </a:solidFill>
                <a:latin typeface="微软雅黑" panose="020B0503020204020204" pitchFamily="34" charset="-122"/>
                <a:ea typeface="微软雅黑" panose="020B0503020204020204" pitchFamily="34" charset="-122"/>
              </a:rPr>
              <a:t>界面设计、导航设计和信息设计</a:t>
            </a:r>
          </a:p>
        </p:txBody>
      </p:sp>
      <p:pic>
        <p:nvPicPr>
          <p:cNvPr id="44046" name="Picture 5" descr="C:\Users\bingo\Desktop\结构层.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38" y="2786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469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C44AB277-F776-4B94-9EB2-584A7216384A}" type="slidenum">
              <a:rPr lang="zh-CN" altLang="en-US"/>
              <a:pPr/>
              <a:t>41</a:t>
            </a:fld>
            <a:endParaRPr lang="en-US" altLang="zh-CN"/>
          </a:p>
        </p:txBody>
      </p:sp>
      <p:sp>
        <p:nvSpPr>
          <p:cNvPr id="45057" name="矩形 3"/>
          <p:cNvSpPr>
            <a:spLocks noChangeArrowheads="1"/>
          </p:cNvSpPr>
          <p:nvPr/>
        </p:nvSpPr>
        <p:spPr bwMode="auto">
          <a:xfrm>
            <a:off x="179512" y="17462"/>
            <a:ext cx="19159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框架层的定义</a:t>
            </a:r>
            <a:endParaRPr lang="zh-CN" altLang="zh-CN" b="1" dirty="0">
              <a:latin typeface="微软雅黑" panose="020B0503020204020204" pitchFamily="34" charset="-122"/>
              <a:ea typeface="微软雅黑" panose="020B0503020204020204" pitchFamily="34" charset="-122"/>
            </a:endParaRPr>
          </a:p>
        </p:txBody>
      </p:sp>
      <p:sp>
        <p:nvSpPr>
          <p:cNvPr id="45058" name="TextBox 4"/>
          <p:cNvSpPr txBox="1">
            <a:spLocks noChangeArrowheads="1"/>
          </p:cNvSpPr>
          <p:nvPr/>
        </p:nvSpPr>
        <p:spPr bwMode="auto">
          <a:xfrm>
            <a:off x="727390" y="1000127"/>
            <a:ext cx="8237097"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界面设计：确定框架，“按钮、输入框、界面控件”的领域；</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导航设计：呈现信息；</a:t>
            </a:r>
            <a:endParaRPr lang="en-US" altLang="zh-CN"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 信息设计：呈现有效地信息沟通。</a:t>
            </a:r>
          </a:p>
        </p:txBody>
      </p:sp>
      <p:sp>
        <p:nvSpPr>
          <p:cNvPr id="45059" name="TextBox 5"/>
          <p:cNvSpPr txBox="1">
            <a:spLocks noChangeArrowheads="1"/>
          </p:cNvSpPr>
          <p:nvPr/>
        </p:nvSpPr>
        <p:spPr bwMode="auto">
          <a:xfrm>
            <a:off x="785813" y="503947"/>
            <a:ext cx="45720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确定用什么样的公认形式来实现。</a:t>
            </a:r>
          </a:p>
        </p:txBody>
      </p:sp>
      <p:sp>
        <p:nvSpPr>
          <p:cNvPr id="7" name="TextBox 6"/>
          <p:cNvSpPr txBox="1"/>
          <p:nvPr/>
        </p:nvSpPr>
        <p:spPr>
          <a:xfrm>
            <a:off x="179512" y="2278063"/>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习惯和比喻</a:t>
            </a:r>
          </a:p>
        </p:txBody>
      </p:sp>
      <p:sp>
        <p:nvSpPr>
          <p:cNvPr id="45061" name="TextBox 7"/>
          <p:cNvSpPr txBox="1">
            <a:spLocks noChangeArrowheads="1"/>
          </p:cNvSpPr>
          <p:nvPr/>
        </p:nvSpPr>
        <p:spPr bwMode="auto">
          <a:xfrm>
            <a:off x="714375" y="2586038"/>
            <a:ext cx="789007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 如果我们减少很多反射作用，每天能完成的事情会大大减少。</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rPr>
              <a:t> 避免比喻，就是要减少对用户在“理解和使用网上功能”时对心理的要求。</a:t>
            </a:r>
          </a:p>
        </p:txBody>
      </p:sp>
      <p:sp>
        <p:nvSpPr>
          <p:cNvPr id="9" name="TextBox 8"/>
          <p:cNvSpPr txBox="1"/>
          <p:nvPr/>
        </p:nvSpPr>
        <p:spPr>
          <a:xfrm>
            <a:off x="179512" y="3421063"/>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界面设计</a:t>
            </a:r>
          </a:p>
        </p:txBody>
      </p:sp>
      <p:sp>
        <p:nvSpPr>
          <p:cNvPr id="10" name="TextBox 9"/>
          <p:cNvSpPr txBox="1"/>
          <p:nvPr/>
        </p:nvSpPr>
        <p:spPr>
          <a:xfrm>
            <a:off x="179512" y="3823747"/>
            <a:ext cx="8250112" cy="3046988"/>
          </a:xfrm>
          <a:prstGeom prst="rect">
            <a:avLst/>
          </a:prstGeom>
          <a:noFill/>
        </p:spPr>
        <p:txBody>
          <a:bodyPr wrap="square">
            <a:spAutoFit/>
          </a:bodyPr>
          <a:lstStyle/>
          <a:p>
            <a:pPr fontAlgn="auto">
              <a:lnSpc>
                <a:spcPct val="150000"/>
              </a:lnSpc>
              <a:spcBef>
                <a:spcPts val="0"/>
              </a:spcBef>
              <a:spcAft>
                <a:spcPts val="0"/>
              </a:spcAft>
              <a:buFont typeface="Wingdings" pitchFamily="2" charset="2"/>
              <a:buChar char="u"/>
              <a:defRPr/>
            </a:pPr>
            <a:r>
              <a:rPr lang="zh-CN" altLang="en-US" sz="1600" dirty="0">
                <a:latin typeface="微软雅黑" pitchFamily="34" charset="-122"/>
                <a:ea typeface="微软雅黑" pitchFamily="34" charset="-122"/>
              </a:rPr>
              <a:t> 成功的界面设计是那些能让用户一眼就看到“最重要的东西”的界面设计。</a:t>
            </a:r>
            <a:endParaRPr lang="en-US" altLang="zh-CN" sz="1600" dirty="0">
              <a:latin typeface="微软雅黑" pitchFamily="34" charset="-122"/>
              <a:ea typeface="微软雅黑" pitchFamily="34" charset="-122"/>
            </a:endParaRPr>
          </a:p>
          <a:p>
            <a:pPr fontAlgn="auto">
              <a:lnSpc>
                <a:spcPct val="150000"/>
              </a:lnSpc>
              <a:spcBef>
                <a:spcPts val="0"/>
              </a:spcBef>
              <a:spcAft>
                <a:spcPts val="0"/>
              </a:spcAft>
              <a:buFont typeface="Wingdings" pitchFamily="2" charset="2"/>
              <a:buChar char="u"/>
              <a:defRPr/>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一个设计良好的界面是要组织好用户最常采用的行为，同时让这些界面元素用最容易</a:t>
            </a:r>
            <a:endParaRPr lang="en-US" altLang="zh-CN" sz="1600" dirty="0">
              <a:latin typeface="微软雅黑" pitchFamily="34" charset="-122"/>
              <a:ea typeface="微软雅黑" pitchFamily="34" charset="-122"/>
            </a:endParaRPr>
          </a:p>
          <a:p>
            <a:pPr fontAlgn="auto">
              <a:lnSpc>
                <a:spcPct val="150000"/>
              </a:lnSpc>
              <a:spcBef>
                <a:spcPts val="0"/>
              </a:spcBef>
              <a:spcAft>
                <a:spcPts val="0"/>
              </a:spcAft>
              <a:defRPr/>
            </a:pP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的方式获取和使用。</a:t>
            </a:r>
            <a:r>
              <a:rPr lang="zh-CN" altLang="en-US" sz="1600" dirty="0">
                <a:solidFill>
                  <a:schemeClr val="accent5">
                    <a:lumMod val="50000"/>
                  </a:schemeClr>
                </a:solidFill>
                <a:latin typeface="微软雅黑" pitchFamily="34" charset="-122"/>
                <a:ea typeface="微软雅黑" pitchFamily="34" charset="-122"/>
              </a:rPr>
              <a:t>（≠把用户最可能用到的按钮设计成最大的一个）</a:t>
            </a:r>
            <a:endParaRPr lang="en-US" altLang="zh-CN" sz="1600" dirty="0">
              <a:solidFill>
                <a:schemeClr val="accent5">
                  <a:lumMod val="50000"/>
                </a:schemeClr>
              </a:solidFill>
              <a:latin typeface="微软雅黑" pitchFamily="34" charset="-122"/>
              <a:ea typeface="微软雅黑" pitchFamily="34" charset="-122"/>
            </a:endParaRPr>
          </a:p>
          <a:p>
            <a:pPr lvl="1" fontAlgn="auto">
              <a:lnSpc>
                <a:spcPct val="150000"/>
              </a:lnSpc>
              <a:spcBef>
                <a:spcPts val="0"/>
              </a:spcBef>
              <a:spcAft>
                <a:spcPts val="0"/>
              </a:spcAft>
              <a:buFont typeface="Wingdings" pitchFamily="2" charset="2"/>
              <a:buChar char="ü"/>
              <a:defRPr/>
            </a:pPr>
            <a:r>
              <a:rPr lang="en-US" altLang="zh-CN" sz="1600" dirty="0">
                <a:solidFill>
                  <a:schemeClr val="bg1"/>
                </a:solidFill>
                <a:latin typeface="微软雅黑" pitchFamily="34" charset="-122"/>
                <a:ea typeface="微软雅黑" pitchFamily="34" charset="-122"/>
              </a:rPr>
              <a:t> </a:t>
            </a:r>
            <a:r>
              <a:rPr lang="zh-CN" altLang="en-US" sz="1600" dirty="0">
                <a:solidFill>
                  <a:schemeClr val="bg1"/>
                </a:solidFill>
                <a:latin typeface="微软雅黑" pitchFamily="34" charset="-122"/>
                <a:ea typeface="微软雅黑" pitchFamily="34" charset="-122"/>
              </a:rPr>
              <a:t>技巧一：在界面第一次呈现给用户的时候，仔细考虑每一个选项的默认值；</a:t>
            </a:r>
            <a:endParaRPr lang="en-US" altLang="zh-CN" sz="1600" dirty="0">
              <a:solidFill>
                <a:schemeClr val="bg1"/>
              </a:solidFill>
              <a:latin typeface="微软雅黑" pitchFamily="34" charset="-122"/>
              <a:ea typeface="微软雅黑" pitchFamily="34" charset="-122"/>
            </a:endParaRPr>
          </a:p>
          <a:p>
            <a:pPr lvl="1" fontAlgn="auto">
              <a:lnSpc>
                <a:spcPct val="150000"/>
              </a:lnSpc>
              <a:spcBef>
                <a:spcPts val="0"/>
              </a:spcBef>
              <a:spcAft>
                <a:spcPts val="0"/>
              </a:spcAft>
              <a:buFont typeface="Wingdings" pitchFamily="2" charset="2"/>
              <a:buChar char="ü"/>
              <a:defRPr/>
            </a:pPr>
            <a:r>
              <a:rPr lang="en-US" altLang="zh-CN" sz="1600" dirty="0">
                <a:solidFill>
                  <a:schemeClr val="bg1"/>
                </a:solidFill>
                <a:latin typeface="微软雅黑" pitchFamily="34" charset="-122"/>
                <a:ea typeface="微软雅黑" pitchFamily="34" charset="-122"/>
              </a:rPr>
              <a:t> </a:t>
            </a:r>
            <a:r>
              <a:rPr lang="zh-CN" altLang="en-US" sz="1600" dirty="0">
                <a:solidFill>
                  <a:schemeClr val="bg1"/>
                </a:solidFill>
                <a:latin typeface="微软雅黑" pitchFamily="34" charset="-122"/>
                <a:ea typeface="微软雅黑" pitchFamily="34" charset="-122"/>
              </a:rPr>
              <a:t>技巧二：自动记住用户最后一次选择状态的系统。</a:t>
            </a:r>
            <a:endParaRPr lang="en-US" altLang="zh-CN" sz="1600" dirty="0">
              <a:solidFill>
                <a:schemeClr val="bg1"/>
              </a:solidFill>
              <a:latin typeface="微软雅黑" pitchFamily="34" charset="-122"/>
              <a:ea typeface="微软雅黑" pitchFamily="34" charset="-122"/>
            </a:endParaRPr>
          </a:p>
          <a:p>
            <a:pPr fontAlgn="auto">
              <a:lnSpc>
                <a:spcPct val="150000"/>
              </a:lnSpc>
              <a:spcBef>
                <a:spcPts val="0"/>
              </a:spcBef>
              <a:spcAft>
                <a:spcPts val="0"/>
              </a:spcAft>
              <a:buFont typeface="Wingdings" pitchFamily="2" charset="2"/>
              <a:buChar char="u"/>
              <a:defRPr/>
            </a:pPr>
            <a:r>
              <a:rPr lang="en-US" altLang="zh-CN" sz="1600" dirty="0">
                <a:solidFill>
                  <a:schemeClr val="bg1"/>
                </a:solidFill>
                <a:latin typeface="微软雅黑" pitchFamily="34" charset="-122"/>
                <a:ea typeface="微软雅黑" pitchFamily="34" charset="-122"/>
              </a:rPr>
              <a:t> </a:t>
            </a:r>
            <a:r>
              <a:rPr lang="zh-CN" altLang="en-US" sz="1600" dirty="0">
                <a:solidFill>
                  <a:schemeClr val="bg1"/>
                </a:solidFill>
                <a:latin typeface="微软雅黑" pitchFamily="34" charset="-122"/>
                <a:ea typeface="微软雅黑" pitchFamily="34" charset="-122"/>
              </a:rPr>
              <a:t>为用户想完成的任务选择正确的界面元素，通过一种能迅速理解和易于使用的方式，</a:t>
            </a:r>
            <a:endParaRPr lang="en-US" altLang="zh-CN" sz="1600" dirty="0">
              <a:solidFill>
                <a:schemeClr val="bg1"/>
              </a:solidFill>
              <a:latin typeface="微软雅黑" pitchFamily="34" charset="-122"/>
              <a:ea typeface="微软雅黑" pitchFamily="34" charset="-122"/>
            </a:endParaRPr>
          </a:p>
          <a:p>
            <a:pPr fontAlgn="auto">
              <a:lnSpc>
                <a:spcPct val="150000"/>
              </a:lnSpc>
              <a:spcBef>
                <a:spcPts val="0"/>
              </a:spcBef>
              <a:spcAft>
                <a:spcPts val="0"/>
              </a:spcAft>
              <a:defRPr/>
            </a:pPr>
            <a:r>
              <a:rPr lang="en-US" altLang="zh-CN" sz="1600" dirty="0">
                <a:solidFill>
                  <a:schemeClr val="bg1"/>
                </a:solidFill>
                <a:latin typeface="微软雅黑" pitchFamily="34" charset="-122"/>
                <a:ea typeface="微软雅黑" pitchFamily="34" charset="-122"/>
              </a:rPr>
              <a:t>    </a:t>
            </a:r>
            <a:r>
              <a:rPr lang="zh-CN" altLang="en-US" sz="1600" dirty="0">
                <a:solidFill>
                  <a:schemeClr val="bg1"/>
                </a:solidFill>
                <a:latin typeface="微软雅黑" pitchFamily="34" charset="-122"/>
                <a:ea typeface="微软雅黑" pitchFamily="34" charset="-122"/>
              </a:rPr>
              <a:t>把他们放置到页面上去；</a:t>
            </a:r>
            <a:endParaRPr lang="en-US" altLang="zh-CN" sz="1600" dirty="0">
              <a:solidFill>
                <a:schemeClr val="bg1"/>
              </a:solidFill>
              <a:latin typeface="微软雅黑" pitchFamily="34" charset="-122"/>
              <a:ea typeface="微软雅黑" pitchFamily="34" charset="-122"/>
            </a:endParaRPr>
          </a:p>
          <a:p>
            <a:pPr fontAlgn="auto">
              <a:lnSpc>
                <a:spcPct val="150000"/>
              </a:lnSpc>
              <a:spcBef>
                <a:spcPts val="0"/>
              </a:spcBef>
              <a:spcAft>
                <a:spcPts val="0"/>
              </a:spcAft>
              <a:buFont typeface="Wingdings" pitchFamily="2" charset="2"/>
              <a:buChar char="u"/>
              <a:defRPr/>
            </a:pPr>
            <a:r>
              <a:rPr lang="en-US" altLang="zh-CN" sz="1600" dirty="0">
                <a:solidFill>
                  <a:schemeClr val="bg1"/>
                </a:solidFill>
                <a:latin typeface="微软雅黑" pitchFamily="34" charset="-122"/>
                <a:ea typeface="微软雅黑" pitchFamily="34" charset="-122"/>
              </a:rPr>
              <a:t> </a:t>
            </a:r>
            <a:r>
              <a:rPr lang="zh-CN" altLang="en-US" sz="1600" dirty="0">
                <a:solidFill>
                  <a:schemeClr val="bg1"/>
                </a:solidFill>
                <a:latin typeface="微软雅黑" pitchFamily="34" charset="-122"/>
                <a:ea typeface="微软雅黑" pitchFamily="34" charset="-122"/>
              </a:rPr>
              <a:t>错误信息以及说明信息的设计</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如何让用户真正去阅读这些文字？</a:t>
            </a:r>
            <a:endParaRPr lang="en-US" altLang="zh-CN"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34446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55F88D28-6DF9-4BF8-8426-AC6C4C2A3338}" type="slidenum">
              <a:rPr lang="zh-CN" altLang="en-US"/>
              <a:pPr/>
              <a:t>42</a:t>
            </a:fld>
            <a:endParaRPr lang="en-US" altLang="zh-CN"/>
          </a:p>
        </p:txBody>
      </p:sp>
      <p:sp>
        <p:nvSpPr>
          <p:cNvPr id="4" name="TextBox 3"/>
          <p:cNvSpPr txBox="1"/>
          <p:nvPr/>
        </p:nvSpPr>
        <p:spPr>
          <a:xfrm>
            <a:off x="220801" y="95489"/>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导航设计</a:t>
            </a:r>
          </a:p>
        </p:txBody>
      </p:sp>
      <p:sp>
        <p:nvSpPr>
          <p:cNvPr id="46082" name="TextBox 5"/>
          <p:cNvSpPr txBox="1">
            <a:spLocks noChangeArrowheads="1"/>
          </p:cNvSpPr>
          <p:nvPr/>
        </p:nvSpPr>
        <p:spPr bwMode="auto">
          <a:xfrm>
            <a:off x="198098" y="953244"/>
            <a:ext cx="878554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目标一：必须提供给用户一种在网站间跳转的方法。（真实有效的链接）</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目标二：必须传达出这些元素和它们所包含内容之间的关系。</a:t>
            </a:r>
            <a:endParaRPr lang="en-US" altLang="zh-CN" sz="16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这些链接之间有什么关系？</a:t>
            </a:r>
            <a:endParaRPr lang="en-US" altLang="zh-CN" sz="16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是否其中一些比别的更重要？</a:t>
            </a:r>
            <a:endParaRPr lang="en-US" altLang="zh-CN" sz="16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它们之间的差异在哪里？</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目标三：必须传达出它的内容和用户当前浏览页面之间的关系。</a:t>
            </a:r>
          </a:p>
        </p:txBody>
      </p:sp>
      <p:sp>
        <p:nvSpPr>
          <p:cNvPr id="46083" name="TextBox 6"/>
          <p:cNvSpPr txBox="1">
            <a:spLocks noChangeArrowheads="1"/>
          </p:cNvSpPr>
          <p:nvPr/>
        </p:nvSpPr>
        <p:spPr bwMode="auto">
          <a:xfrm>
            <a:off x="227497" y="510467"/>
            <a:ext cx="611168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任何一个网站的导航设计都必须完成以下</a:t>
            </a:r>
            <a:r>
              <a:rPr lang="en-US" altLang="zh-CN" dirty="0">
                <a:solidFill>
                  <a:srgbClr val="C00000"/>
                </a:solidFill>
                <a:latin typeface="微软雅黑" panose="020B0503020204020204" pitchFamily="34" charset="-122"/>
                <a:ea typeface="微软雅黑" panose="020B0503020204020204" pitchFamily="34" charset="-122"/>
              </a:rPr>
              <a:t>3</a:t>
            </a:r>
            <a:r>
              <a:rPr lang="zh-CN" altLang="en-US" dirty="0">
                <a:solidFill>
                  <a:srgbClr val="C00000"/>
                </a:solidFill>
                <a:latin typeface="微软雅黑" panose="020B0503020204020204" pitchFamily="34" charset="-122"/>
                <a:ea typeface="微软雅黑" panose="020B0503020204020204" pitchFamily="34" charset="-122"/>
              </a:rPr>
              <a:t>个目标！</a:t>
            </a:r>
          </a:p>
        </p:txBody>
      </p:sp>
      <p:sp>
        <p:nvSpPr>
          <p:cNvPr id="8" name="右大括号 7"/>
          <p:cNvSpPr/>
          <p:nvPr/>
        </p:nvSpPr>
        <p:spPr>
          <a:xfrm>
            <a:off x="3571875" y="1714500"/>
            <a:ext cx="214313" cy="7858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1200"/>
          </a:p>
        </p:txBody>
      </p:sp>
      <p:sp>
        <p:nvSpPr>
          <p:cNvPr id="46085" name="TextBox 8"/>
          <p:cNvSpPr txBox="1">
            <a:spLocks noChangeArrowheads="1"/>
          </p:cNvSpPr>
          <p:nvPr/>
        </p:nvSpPr>
        <p:spPr bwMode="auto">
          <a:xfrm>
            <a:off x="3929063" y="2009775"/>
            <a:ext cx="2643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a:latin typeface="微软雅黑" panose="020B0503020204020204" pitchFamily="34" charset="-122"/>
                <a:ea typeface="微软雅黑" panose="020B0503020204020204" pitchFamily="34" charset="-122"/>
              </a:rPr>
              <a:t>哪些链接对用户是有效的？</a:t>
            </a:r>
          </a:p>
        </p:txBody>
      </p:sp>
      <p:sp>
        <p:nvSpPr>
          <p:cNvPr id="46086" name="TextBox 9"/>
          <p:cNvSpPr txBox="1">
            <a:spLocks noChangeArrowheads="1"/>
          </p:cNvSpPr>
          <p:nvPr/>
        </p:nvSpPr>
        <p:spPr bwMode="auto">
          <a:xfrm>
            <a:off x="198098" y="3405596"/>
            <a:ext cx="611168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a:solidFill>
                  <a:srgbClr val="C00000"/>
                </a:solidFill>
                <a:latin typeface="微软雅黑" panose="020B0503020204020204" pitchFamily="34" charset="-122"/>
                <a:ea typeface="微软雅黑" panose="020B0503020204020204" pitchFamily="34" charset="-122"/>
              </a:rPr>
              <a:t>  </a:t>
            </a:r>
            <a:r>
              <a:rPr lang="zh-CN" altLang="en-US">
                <a:solidFill>
                  <a:srgbClr val="C00000"/>
                </a:solidFill>
                <a:latin typeface="微软雅黑" panose="020B0503020204020204" pitchFamily="34" charset="-122"/>
                <a:ea typeface="微软雅黑" panose="020B0503020204020204" pitchFamily="34" charset="-122"/>
              </a:rPr>
              <a:t>几种常见的导航系统：</a:t>
            </a:r>
          </a:p>
        </p:txBody>
      </p:sp>
      <p:sp>
        <p:nvSpPr>
          <p:cNvPr id="46087" name="TextBox 10"/>
          <p:cNvSpPr txBox="1">
            <a:spLocks noChangeArrowheads="1"/>
          </p:cNvSpPr>
          <p:nvPr/>
        </p:nvSpPr>
        <p:spPr bwMode="auto">
          <a:xfrm>
            <a:off x="107504" y="3881869"/>
            <a:ext cx="8785546" cy="300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全局导航：覆盖整个网站的通路。</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局部导航：提供给用户在这个架构中道“附件地点”的通路。</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辅助导航：提供全局和局部导航不能快速到达的相关内容的快捷途径。</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上下文导航：嵌入页面自身内容的一种导航。</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友好导航：联系方式、反馈表单、企业信息、法律声明等信息的导航。</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远程导航</a:t>
            </a:r>
            <a:endParaRPr lang="en-US" altLang="zh-CN" sz="1600" dirty="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网站地图</a:t>
            </a:r>
            <a:endParaRPr lang="en-US" altLang="zh-CN" sz="1600" dirty="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索引表</a:t>
            </a:r>
          </a:p>
        </p:txBody>
      </p:sp>
      <p:pic>
        <p:nvPicPr>
          <p:cNvPr id="46088" name="Picture 2" descr="D:\骅凌\工作总结\内训课程\用户体验的要素\yonghutiya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0" y="4357688"/>
            <a:ext cx="2747963"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887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12"/>
          </p:nvPr>
        </p:nvSpPr>
        <p:spPr/>
        <p:txBody>
          <a:bodyPr/>
          <a:lstStyle/>
          <a:p>
            <a:fld id="{C76C0324-E0C1-4BA0-B04A-9063415A6CFA}" type="slidenum">
              <a:rPr lang="zh-CN" altLang="en-US"/>
              <a:pPr/>
              <a:t>43</a:t>
            </a:fld>
            <a:endParaRPr lang="en-US" altLang="zh-CN"/>
          </a:p>
        </p:txBody>
      </p:sp>
      <p:sp>
        <p:nvSpPr>
          <p:cNvPr id="4" name="TextBox 3"/>
          <p:cNvSpPr txBox="1"/>
          <p:nvPr/>
        </p:nvSpPr>
        <p:spPr>
          <a:xfrm>
            <a:off x="357188" y="155035"/>
            <a:ext cx="1214437" cy="338554"/>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600" b="1" dirty="0">
                <a:latin typeface="微软雅黑" pitchFamily="34" charset="-122"/>
                <a:ea typeface="微软雅黑" pitchFamily="34" charset="-122"/>
              </a:rPr>
              <a:t>信息设计</a:t>
            </a:r>
          </a:p>
        </p:txBody>
      </p:sp>
      <p:sp>
        <p:nvSpPr>
          <p:cNvPr id="47106" name="TextBox 4"/>
          <p:cNvSpPr txBox="1">
            <a:spLocks noChangeArrowheads="1"/>
          </p:cNvSpPr>
          <p:nvPr/>
        </p:nvSpPr>
        <p:spPr bwMode="auto">
          <a:xfrm>
            <a:off x="357188" y="542131"/>
            <a:ext cx="707231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latin typeface="微软雅黑" panose="020B0503020204020204" pitchFamily="34" charset="-122"/>
                <a:ea typeface="微软雅黑" panose="020B0503020204020204" pitchFamily="34" charset="-122"/>
              </a:rPr>
              <a:t>最终目的：反映你的用户的思路，支持他们的任务和目标。</a:t>
            </a:r>
          </a:p>
        </p:txBody>
      </p:sp>
      <p:sp>
        <p:nvSpPr>
          <p:cNvPr id="6" name="TextBox 5"/>
          <p:cNvSpPr txBox="1"/>
          <p:nvPr/>
        </p:nvSpPr>
        <p:spPr>
          <a:xfrm>
            <a:off x="357188" y="1142011"/>
            <a:ext cx="1214437" cy="338554"/>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600" b="1" dirty="0">
                <a:latin typeface="微软雅黑" pitchFamily="34" charset="-122"/>
                <a:ea typeface="微软雅黑" pitchFamily="34" charset="-122"/>
              </a:rPr>
              <a:t>线框图</a:t>
            </a:r>
          </a:p>
        </p:txBody>
      </p:sp>
      <p:sp>
        <p:nvSpPr>
          <p:cNvPr id="47108" name="TextBox 6"/>
          <p:cNvSpPr txBox="1">
            <a:spLocks noChangeArrowheads="1"/>
          </p:cNvSpPr>
          <p:nvPr/>
        </p:nvSpPr>
        <p:spPr bwMode="auto">
          <a:xfrm>
            <a:off x="52326" y="1571201"/>
            <a:ext cx="9039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600" dirty="0">
                <a:latin typeface="微软雅黑" panose="020B0503020204020204" pitchFamily="34" charset="-122"/>
                <a:ea typeface="微软雅黑" panose="020B0503020204020204" pitchFamily="34" charset="-122"/>
              </a:rPr>
              <a:t>页面布局是将信息设计、界面设计、导航设计放置到一起，形成统一、有内在凝聚力的架构的地方。</a:t>
            </a:r>
          </a:p>
        </p:txBody>
      </p:sp>
      <p:sp>
        <p:nvSpPr>
          <p:cNvPr id="8" name="矩形 7"/>
          <p:cNvSpPr/>
          <p:nvPr/>
        </p:nvSpPr>
        <p:spPr>
          <a:xfrm>
            <a:off x="500063" y="2071688"/>
            <a:ext cx="4286250" cy="4643437"/>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zh-CN" altLang="en-US"/>
          </a:p>
        </p:txBody>
      </p:sp>
      <p:sp>
        <p:nvSpPr>
          <p:cNvPr id="9" name="矩形 8"/>
          <p:cNvSpPr/>
          <p:nvPr/>
        </p:nvSpPr>
        <p:spPr>
          <a:xfrm>
            <a:off x="500063" y="2071688"/>
            <a:ext cx="928687" cy="785812"/>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网站标志</a:t>
            </a:r>
          </a:p>
        </p:txBody>
      </p:sp>
      <p:sp>
        <p:nvSpPr>
          <p:cNvPr id="10" name="矩形 9"/>
          <p:cNvSpPr/>
          <p:nvPr/>
        </p:nvSpPr>
        <p:spPr>
          <a:xfrm>
            <a:off x="1428750" y="2428875"/>
            <a:ext cx="3357563" cy="428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全局导航</a:t>
            </a:r>
          </a:p>
        </p:txBody>
      </p:sp>
      <p:sp>
        <p:nvSpPr>
          <p:cNvPr id="11" name="矩形 10"/>
          <p:cNvSpPr/>
          <p:nvPr/>
        </p:nvSpPr>
        <p:spPr>
          <a:xfrm>
            <a:off x="3214688" y="2071688"/>
            <a:ext cx="1571625" cy="357187"/>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友好导航</a:t>
            </a:r>
          </a:p>
        </p:txBody>
      </p:sp>
      <p:sp>
        <p:nvSpPr>
          <p:cNvPr id="12" name="矩形 11"/>
          <p:cNvSpPr/>
          <p:nvPr/>
        </p:nvSpPr>
        <p:spPr>
          <a:xfrm>
            <a:off x="500063" y="2857500"/>
            <a:ext cx="4286250" cy="2857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指示标示线索</a:t>
            </a:r>
          </a:p>
        </p:txBody>
      </p:sp>
      <p:sp>
        <p:nvSpPr>
          <p:cNvPr id="13" name="矩形 12"/>
          <p:cNvSpPr/>
          <p:nvPr/>
        </p:nvSpPr>
        <p:spPr>
          <a:xfrm>
            <a:off x="500063" y="6500813"/>
            <a:ext cx="4286250" cy="21431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友好导航</a:t>
            </a:r>
          </a:p>
        </p:txBody>
      </p:sp>
      <p:sp>
        <p:nvSpPr>
          <p:cNvPr id="14" name="矩形 13"/>
          <p:cNvSpPr/>
          <p:nvPr/>
        </p:nvSpPr>
        <p:spPr>
          <a:xfrm>
            <a:off x="500063" y="3143250"/>
            <a:ext cx="928687" cy="185737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局部导航</a:t>
            </a:r>
          </a:p>
        </p:txBody>
      </p:sp>
      <p:sp>
        <p:nvSpPr>
          <p:cNvPr id="15" name="矩形 14"/>
          <p:cNvSpPr/>
          <p:nvPr/>
        </p:nvSpPr>
        <p:spPr>
          <a:xfrm>
            <a:off x="500063" y="4929188"/>
            <a:ext cx="928687" cy="1571625"/>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辅助导航</a:t>
            </a:r>
          </a:p>
        </p:txBody>
      </p:sp>
      <p:sp>
        <p:nvSpPr>
          <p:cNvPr id="16" name="矩形 15"/>
          <p:cNvSpPr/>
          <p:nvPr/>
        </p:nvSpPr>
        <p:spPr>
          <a:xfrm>
            <a:off x="3286125" y="3214688"/>
            <a:ext cx="1428750" cy="1643062"/>
          </a:xfrm>
          <a:prstGeom prst="rect">
            <a:avLst/>
          </a:prstGeom>
        </p:spPr>
        <p:style>
          <a:lnRef idx="1">
            <a:schemeClr val="accent4"/>
          </a:lnRef>
          <a:fillRef idx="2">
            <a:schemeClr val="accent4"/>
          </a:fillRef>
          <a:effectRef idx="1">
            <a:schemeClr val="accent4"/>
          </a:effectRef>
          <a:fontRef idx="minor">
            <a:schemeClr val="dk1"/>
          </a:fontRef>
        </p:style>
        <p:txBody>
          <a:bodyPr/>
          <a:lstStyle/>
          <a:p>
            <a:pPr algn="ctr" fontAlgn="auto">
              <a:lnSpc>
                <a:spcPct val="200000"/>
              </a:lnSpc>
              <a:spcBef>
                <a:spcPts val="0"/>
              </a:spcBef>
              <a:spcAft>
                <a:spcPts val="0"/>
              </a:spcAft>
              <a:defRPr/>
            </a:pPr>
            <a:r>
              <a:rPr lang="zh-CN" altLang="en-US" sz="1200" dirty="0">
                <a:latin typeface="微软雅黑" pitchFamily="34" charset="-122"/>
                <a:ea typeface="微软雅黑" pitchFamily="34" charset="-122"/>
              </a:rPr>
              <a:t>搜索</a:t>
            </a:r>
            <a:endParaRPr lang="en-US" altLang="zh-CN" sz="1200" dirty="0">
              <a:latin typeface="微软雅黑" pitchFamily="34" charset="-122"/>
              <a:ea typeface="微软雅黑" pitchFamily="34" charset="-122"/>
            </a:endParaRPr>
          </a:p>
          <a:p>
            <a:pPr algn="ctr" fontAlgn="auto">
              <a:lnSpc>
                <a:spcPct val="200000"/>
              </a:lnSpc>
              <a:spcBef>
                <a:spcPts val="0"/>
              </a:spcBef>
              <a:spcAft>
                <a:spcPts val="0"/>
              </a:spcAft>
              <a:defRPr/>
            </a:pPr>
            <a:endParaRPr lang="en-US" altLang="zh-CN" sz="1200" dirty="0">
              <a:latin typeface="微软雅黑" pitchFamily="34" charset="-122"/>
              <a:ea typeface="微软雅黑" pitchFamily="34" charset="-122"/>
            </a:endParaRPr>
          </a:p>
          <a:p>
            <a:pPr algn="r" fontAlgn="auto">
              <a:lnSpc>
                <a:spcPct val="200000"/>
              </a:lnSpc>
              <a:spcBef>
                <a:spcPts val="0"/>
              </a:spcBef>
              <a:spcAft>
                <a:spcPts val="0"/>
              </a:spcAft>
              <a:defRPr/>
            </a:pPr>
            <a:endParaRPr lang="en-US" altLang="zh-CN" sz="1200" dirty="0">
              <a:latin typeface="微软雅黑" pitchFamily="34" charset="-122"/>
              <a:ea typeface="微软雅黑" pitchFamily="34" charset="-122"/>
            </a:endParaRPr>
          </a:p>
          <a:p>
            <a:pPr algn="ctr" fontAlgn="auto">
              <a:lnSpc>
                <a:spcPct val="200000"/>
              </a:lnSpc>
              <a:spcBef>
                <a:spcPts val="0"/>
              </a:spcBef>
              <a:spcAft>
                <a:spcPts val="0"/>
              </a:spcAft>
              <a:defRPr/>
            </a:pPr>
            <a:endParaRPr lang="zh-CN" altLang="en-US" sz="1200" dirty="0">
              <a:latin typeface="微软雅黑" pitchFamily="34" charset="-122"/>
              <a:ea typeface="微软雅黑" pitchFamily="34" charset="-122"/>
            </a:endParaRPr>
          </a:p>
        </p:txBody>
      </p:sp>
      <p:sp>
        <p:nvSpPr>
          <p:cNvPr id="18" name="矩形 17"/>
          <p:cNvSpPr/>
          <p:nvPr/>
        </p:nvSpPr>
        <p:spPr>
          <a:xfrm>
            <a:off x="3429000" y="3643313"/>
            <a:ext cx="1143000" cy="28575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下拉菜单</a:t>
            </a:r>
          </a:p>
        </p:txBody>
      </p:sp>
      <p:sp>
        <p:nvSpPr>
          <p:cNvPr id="19" name="矩形 18"/>
          <p:cNvSpPr/>
          <p:nvPr/>
        </p:nvSpPr>
        <p:spPr>
          <a:xfrm>
            <a:off x="3429000" y="4071938"/>
            <a:ext cx="1143000" cy="285750"/>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文本输入</a:t>
            </a:r>
          </a:p>
        </p:txBody>
      </p:sp>
      <p:sp>
        <p:nvSpPr>
          <p:cNvPr id="20" name="矩形 19"/>
          <p:cNvSpPr/>
          <p:nvPr/>
        </p:nvSpPr>
        <p:spPr>
          <a:xfrm>
            <a:off x="3857625" y="4510088"/>
            <a:ext cx="723900" cy="276225"/>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按钮</a:t>
            </a:r>
          </a:p>
        </p:txBody>
      </p:sp>
      <p:sp>
        <p:nvSpPr>
          <p:cNvPr id="21" name="矩形 20"/>
          <p:cNvSpPr/>
          <p:nvPr/>
        </p:nvSpPr>
        <p:spPr>
          <a:xfrm>
            <a:off x="3286125" y="4929188"/>
            <a:ext cx="1428750" cy="1500187"/>
          </a:xfrm>
          <a:prstGeom prst="rect">
            <a:avLst/>
          </a:prstGeom>
        </p:spPr>
        <p:style>
          <a:lnRef idx="1">
            <a:schemeClr val="accent4"/>
          </a:lnRef>
          <a:fillRef idx="2">
            <a:schemeClr val="accent4"/>
          </a:fillRef>
          <a:effectRef idx="1">
            <a:schemeClr val="accent4"/>
          </a:effectRef>
          <a:fontRef idx="minor">
            <a:schemeClr val="dk1"/>
          </a:fontRef>
        </p:style>
        <p:txBody>
          <a:bodyPr/>
          <a:lstStyle/>
          <a:p>
            <a:pPr algn="ctr" fontAlgn="auto">
              <a:lnSpc>
                <a:spcPct val="200000"/>
              </a:lnSpc>
              <a:spcBef>
                <a:spcPts val="0"/>
              </a:spcBef>
              <a:spcAft>
                <a:spcPts val="0"/>
              </a:spcAft>
              <a:defRPr/>
            </a:pPr>
            <a:r>
              <a:rPr lang="zh-CN" altLang="en-US" sz="1200" dirty="0">
                <a:latin typeface="微软雅黑" pitchFamily="34" charset="-122"/>
                <a:ea typeface="微软雅黑" pitchFamily="34" charset="-122"/>
              </a:rPr>
              <a:t>合作伙伴</a:t>
            </a:r>
            <a:endParaRPr lang="en-US" altLang="zh-CN" sz="1200" dirty="0">
              <a:latin typeface="微软雅黑" pitchFamily="34" charset="-122"/>
              <a:ea typeface="微软雅黑" pitchFamily="34" charset="-122"/>
            </a:endParaRPr>
          </a:p>
          <a:p>
            <a:pPr algn="r" fontAlgn="auto">
              <a:lnSpc>
                <a:spcPct val="200000"/>
              </a:lnSpc>
              <a:spcBef>
                <a:spcPts val="0"/>
              </a:spcBef>
              <a:spcAft>
                <a:spcPts val="0"/>
              </a:spcAft>
              <a:defRPr/>
            </a:pPr>
            <a:endParaRPr lang="en-US" altLang="zh-CN" sz="1200" dirty="0">
              <a:latin typeface="微软雅黑" pitchFamily="34" charset="-122"/>
              <a:ea typeface="微软雅黑" pitchFamily="34" charset="-122"/>
            </a:endParaRPr>
          </a:p>
          <a:p>
            <a:pPr algn="ctr" fontAlgn="auto">
              <a:lnSpc>
                <a:spcPct val="200000"/>
              </a:lnSpc>
              <a:spcBef>
                <a:spcPts val="0"/>
              </a:spcBef>
              <a:spcAft>
                <a:spcPts val="0"/>
              </a:spcAft>
              <a:defRPr/>
            </a:pPr>
            <a:endParaRPr lang="zh-CN" altLang="en-US" sz="1200" dirty="0">
              <a:latin typeface="微软雅黑" pitchFamily="34" charset="-122"/>
              <a:ea typeface="微软雅黑" pitchFamily="34" charset="-122"/>
            </a:endParaRPr>
          </a:p>
        </p:txBody>
      </p:sp>
      <p:sp>
        <p:nvSpPr>
          <p:cNvPr id="22" name="矩形 21"/>
          <p:cNvSpPr/>
          <p:nvPr/>
        </p:nvSpPr>
        <p:spPr>
          <a:xfrm>
            <a:off x="1500188" y="3214688"/>
            <a:ext cx="1714500" cy="50006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主题图片</a:t>
            </a:r>
          </a:p>
        </p:txBody>
      </p:sp>
      <p:sp>
        <p:nvSpPr>
          <p:cNvPr id="23" name="矩形 22"/>
          <p:cNvSpPr/>
          <p:nvPr/>
        </p:nvSpPr>
        <p:spPr>
          <a:xfrm>
            <a:off x="1500188" y="3786188"/>
            <a:ext cx="1714500" cy="2643187"/>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1200" dirty="0">
                <a:latin typeface="微软雅黑" pitchFamily="34" charset="-122"/>
                <a:ea typeface="微软雅黑" pitchFamily="34" charset="-122"/>
              </a:rPr>
              <a:t>正文</a:t>
            </a:r>
          </a:p>
        </p:txBody>
      </p:sp>
      <p:sp>
        <p:nvSpPr>
          <p:cNvPr id="47124" name="TextBox 23"/>
          <p:cNvSpPr txBox="1">
            <a:spLocks noChangeArrowheads="1"/>
          </p:cNvSpPr>
          <p:nvPr/>
        </p:nvSpPr>
        <p:spPr bwMode="auto">
          <a:xfrm>
            <a:off x="4857750" y="2580868"/>
            <a:ext cx="4286250" cy="401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线框图捕获所有在框架层做出的决定，并用一个文档来展现他们。它作为视觉设计和网站实施的参考来使用。</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三要素：</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通过安排和选择界面元素来整合界面设计</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通过识别和定义核心导航系统来整合导航设计</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u"/>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通过放置和排列信息组成部分的优先级来整合信息设计</a:t>
            </a:r>
          </a:p>
        </p:txBody>
      </p:sp>
    </p:spTree>
    <p:extLst>
      <p:ext uri="{BB962C8B-B14F-4D97-AF65-F5344CB8AC3E}">
        <p14:creationId xmlns:p14="http://schemas.microsoft.com/office/powerpoint/2010/main" val="3080460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5"/>
          <p:cNvSpPr>
            <a:spLocks noGrp="1"/>
          </p:cNvSpPr>
          <p:nvPr>
            <p:ph type="sldNum" sz="quarter" idx="12"/>
          </p:nvPr>
        </p:nvSpPr>
        <p:spPr/>
        <p:txBody>
          <a:bodyPr/>
          <a:lstStyle/>
          <a:p>
            <a:fld id="{10D78728-4E1A-4D61-BD73-562E73DFA714}" type="slidenum">
              <a:rPr lang="zh-CN" altLang="en-US"/>
              <a:pPr/>
              <a:t>44</a:t>
            </a:fld>
            <a:endParaRPr lang="en-US" altLang="zh-CN"/>
          </a:p>
        </p:txBody>
      </p:sp>
      <p:sp>
        <p:nvSpPr>
          <p:cNvPr id="14" name="矩形 13"/>
          <p:cNvSpPr/>
          <p:nvPr/>
        </p:nvSpPr>
        <p:spPr>
          <a:xfrm>
            <a:off x="2786063" y="1928813"/>
            <a:ext cx="6357937" cy="28575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框架层</a:t>
            </a:r>
          </a:p>
        </p:txBody>
      </p:sp>
      <p:sp>
        <p:nvSpPr>
          <p:cNvPr id="4" name="矩形 3"/>
          <p:cNvSpPr/>
          <p:nvPr/>
        </p:nvSpPr>
        <p:spPr>
          <a:xfrm>
            <a:off x="2786063" y="5214938"/>
            <a:ext cx="6357937"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战略层</a:t>
            </a:r>
          </a:p>
        </p:txBody>
      </p:sp>
      <p:sp>
        <p:nvSpPr>
          <p:cNvPr id="5" name="矩形 4"/>
          <p:cNvSpPr/>
          <p:nvPr/>
        </p:nvSpPr>
        <p:spPr>
          <a:xfrm>
            <a:off x="2740025" y="0"/>
            <a:ext cx="46038"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a:p>
        </p:txBody>
      </p:sp>
      <p:pic>
        <p:nvPicPr>
          <p:cNvPr id="49156" name="Picture 2" descr="C:\Users\bingo\Desktop\战略层.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938" y="50006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4" descr="C:\Users\bingo\Desktop\框架层.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1643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descr="C:\Users\bingo\Desktop\范围层.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938" y="3929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Box 10"/>
          <p:cNvSpPr txBox="1">
            <a:spLocks noChangeArrowheads="1"/>
          </p:cNvSpPr>
          <p:nvPr/>
        </p:nvSpPr>
        <p:spPr bwMode="auto">
          <a:xfrm>
            <a:off x="1" y="1772817"/>
            <a:ext cx="274002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b="1" dirty="0">
                <a:latin typeface="微软雅黑" panose="020B0503020204020204" pitchFamily="34" charset="-122"/>
                <a:ea typeface="微软雅黑" panose="020B0503020204020204" pitchFamily="34" charset="-122"/>
              </a:rPr>
              <a:t>         内容、功能和美学汇集到一起来产生一个最终设计，从而满足其他层面的所有目标。</a:t>
            </a:r>
          </a:p>
        </p:txBody>
      </p:sp>
      <p:sp>
        <p:nvSpPr>
          <p:cNvPr id="12" name="矩形 11"/>
          <p:cNvSpPr/>
          <p:nvPr/>
        </p:nvSpPr>
        <p:spPr>
          <a:xfrm>
            <a:off x="2857500" y="4143375"/>
            <a:ext cx="6286500"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ysClr val="windowText" lastClr="000000"/>
                </a:solidFill>
                <a:latin typeface="微软雅黑" pitchFamily="34" charset="-122"/>
                <a:ea typeface="微软雅黑" pitchFamily="34" charset="-122"/>
              </a:rPr>
              <a:t>                     范围层</a:t>
            </a:r>
          </a:p>
        </p:txBody>
      </p:sp>
      <p:sp>
        <p:nvSpPr>
          <p:cNvPr id="13" name="矩形 12"/>
          <p:cNvSpPr/>
          <p:nvPr/>
        </p:nvSpPr>
        <p:spPr>
          <a:xfrm>
            <a:off x="2786063" y="3000375"/>
            <a:ext cx="6357937"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sz="1400" dirty="0">
                <a:solidFill>
                  <a:schemeClr val="tx1"/>
                </a:solidFill>
                <a:latin typeface="微软雅黑" pitchFamily="34" charset="-122"/>
                <a:ea typeface="微软雅黑" pitchFamily="34" charset="-122"/>
              </a:rPr>
              <a:t>                     结构层</a:t>
            </a:r>
          </a:p>
        </p:txBody>
      </p:sp>
      <p:sp>
        <p:nvSpPr>
          <p:cNvPr id="15" name="矩形 14"/>
          <p:cNvSpPr/>
          <p:nvPr/>
        </p:nvSpPr>
        <p:spPr>
          <a:xfrm>
            <a:off x="2786063" y="714375"/>
            <a:ext cx="6357937" cy="28575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b="1" dirty="0">
                <a:solidFill>
                  <a:schemeClr val="bg1"/>
                </a:solidFill>
                <a:latin typeface="微软雅黑" pitchFamily="34" charset="-122"/>
                <a:ea typeface="微软雅黑" pitchFamily="34" charset="-122"/>
              </a:rPr>
              <a:t>                     表现层</a:t>
            </a:r>
          </a:p>
        </p:txBody>
      </p:sp>
      <p:sp>
        <p:nvSpPr>
          <p:cNvPr id="49163" name="TextBox 15"/>
          <p:cNvSpPr txBox="1">
            <a:spLocks noChangeArrowheads="1"/>
          </p:cNvSpPr>
          <p:nvPr/>
        </p:nvSpPr>
        <p:spPr bwMode="auto">
          <a:xfrm>
            <a:off x="2857500" y="285750"/>
            <a:ext cx="350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a:solidFill>
                  <a:srgbClr val="C00000"/>
                </a:solidFill>
                <a:latin typeface="微软雅黑" panose="020B0503020204020204" pitchFamily="34" charset="-122"/>
                <a:ea typeface="微软雅黑" panose="020B0503020204020204" pitchFamily="34" charset="-122"/>
              </a:rPr>
              <a:t>视觉设计</a:t>
            </a:r>
          </a:p>
        </p:txBody>
      </p:sp>
      <p:pic>
        <p:nvPicPr>
          <p:cNvPr id="49165" name="Picture 5" descr="C:\Users\bingo\Desktop\结构层.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38" y="2786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3" descr="C:\Users\bingo\Desktop\表现层.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38" y="5000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935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8A11749C-261D-4FF4-B452-213FACE0CF68}" type="slidenum">
              <a:rPr lang="zh-CN" altLang="en-US"/>
              <a:pPr/>
              <a:t>45</a:t>
            </a:fld>
            <a:endParaRPr lang="en-US" altLang="zh-CN"/>
          </a:p>
        </p:txBody>
      </p:sp>
      <p:sp>
        <p:nvSpPr>
          <p:cNvPr id="50177" name="矩形 3"/>
          <p:cNvSpPr>
            <a:spLocks noChangeArrowheads="1"/>
          </p:cNvSpPr>
          <p:nvPr/>
        </p:nvSpPr>
        <p:spPr bwMode="auto">
          <a:xfrm>
            <a:off x="113506" y="44624"/>
            <a:ext cx="19161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200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表现层的定义</a:t>
            </a:r>
            <a:endParaRPr lang="zh-CN" altLang="zh-CN" dirty="0">
              <a:latin typeface="微软雅黑" panose="020B0503020204020204" pitchFamily="34" charset="-122"/>
              <a:ea typeface="微软雅黑" panose="020B0503020204020204" pitchFamily="34" charset="-122"/>
            </a:endParaRPr>
          </a:p>
        </p:txBody>
      </p:sp>
      <p:sp>
        <p:nvSpPr>
          <p:cNvPr id="50178" name="TextBox 5"/>
          <p:cNvSpPr txBox="1">
            <a:spLocks noChangeArrowheads="1"/>
          </p:cNvSpPr>
          <p:nvPr/>
        </p:nvSpPr>
        <p:spPr bwMode="auto">
          <a:xfrm>
            <a:off x="785812" y="476672"/>
            <a:ext cx="761522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“弥补网站框架层的逻辑排布”的视觉呈现问题。</a:t>
            </a:r>
          </a:p>
        </p:txBody>
      </p:sp>
      <p:sp>
        <p:nvSpPr>
          <p:cNvPr id="7" name="TextBox 6"/>
          <p:cNvSpPr txBox="1"/>
          <p:nvPr/>
        </p:nvSpPr>
        <p:spPr>
          <a:xfrm>
            <a:off x="357188" y="1071563"/>
            <a:ext cx="1214437"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忠于眼睛</a:t>
            </a:r>
          </a:p>
        </p:txBody>
      </p:sp>
      <p:sp>
        <p:nvSpPr>
          <p:cNvPr id="50180" name="TextBox 7"/>
          <p:cNvSpPr txBox="1">
            <a:spLocks noChangeArrowheads="1"/>
          </p:cNvSpPr>
          <p:nvPr/>
        </p:nvSpPr>
        <p:spPr bwMode="auto">
          <a:xfrm>
            <a:off x="642938" y="1428750"/>
            <a:ext cx="826102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 你的视线首先落在什么地方？</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哪个设计要素在第一时间吸引用户的注意力？</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它们对战略目标来讲是很重要的东西吗？</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用户第一时间注意到的东西与你的目标是否一致？</a:t>
            </a:r>
          </a:p>
        </p:txBody>
      </p:sp>
      <p:sp>
        <p:nvSpPr>
          <p:cNvPr id="50181" name="TextBox 8"/>
          <p:cNvSpPr txBox="1">
            <a:spLocks noChangeArrowheads="1"/>
          </p:cNvSpPr>
          <p:nvPr/>
        </p:nvSpPr>
        <p:spPr bwMode="auto">
          <a:xfrm>
            <a:off x="785812" y="2571750"/>
            <a:ext cx="8358187"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600" b="1" dirty="0">
                <a:solidFill>
                  <a:srgbClr val="C00000"/>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如果你的设计是成功的，那么用户的眼睛在页面上移动的轨迹模式应该有以下两个特点：</a:t>
            </a:r>
          </a:p>
        </p:txBody>
      </p:sp>
      <p:sp>
        <p:nvSpPr>
          <p:cNvPr id="50182" name="TextBox 9"/>
          <p:cNvSpPr txBox="1">
            <a:spLocks noChangeArrowheads="1"/>
          </p:cNvSpPr>
          <p:nvPr/>
        </p:nvSpPr>
        <p:spPr bwMode="auto">
          <a:xfrm>
            <a:off x="642938" y="2998911"/>
            <a:ext cx="7143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首先，他们遵循的是一条流畅的路径。</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第二，在不需要用太多细节来吓倒用户的前提下，为用户提供有效选择的、某种可能的“引导”。</a:t>
            </a:r>
          </a:p>
        </p:txBody>
      </p:sp>
      <p:sp>
        <p:nvSpPr>
          <p:cNvPr id="11" name="TextBox 10"/>
          <p:cNvSpPr txBox="1"/>
          <p:nvPr/>
        </p:nvSpPr>
        <p:spPr>
          <a:xfrm>
            <a:off x="357188" y="3722688"/>
            <a:ext cx="1428750" cy="3063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对比和一致性</a:t>
            </a:r>
          </a:p>
        </p:txBody>
      </p:sp>
      <p:sp>
        <p:nvSpPr>
          <p:cNvPr id="50184" name="TextBox 11"/>
          <p:cNvSpPr txBox="1">
            <a:spLocks noChangeArrowheads="1"/>
          </p:cNvSpPr>
          <p:nvPr/>
        </p:nvSpPr>
        <p:spPr bwMode="auto">
          <a:xfrm>
            <a:off x="642938" y="4171950"/>
            <a:ext cx="810552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对比：帮助用户理解页面导航元素之间的关系，传达信息设计中概念群组的主要手段；</a:t>
            </a:r>
            <a:endParaRPr lang="en-US" altLang="zh-CN" sz="12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一致性：使你的设计有效地传达信息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如，基于网格的布局。</a:t>
            </a:r>
          </a:p>
        </p:txBody>
      </p:sp>
      <p:sp>
        <p:nvSpPr>
          <p:cNvPr id="13" name="TextBox 12"/>
          <p:cNvSpPr txBox="1"/>
          <p:nvPr/>
        </p:nvSpPr>
        <p:spPr>
          <a:xfrm>
            <a:off x="357188" y="5080000"/>
            <a:ext cx="2571750" cy="306388"/>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内部的一致性和外部的一致性</a:t>
            </a:r>
          </a:p>
        </p:txBody>
      </p:sp>
      <p:sp>
        <p:nvSpPr>
          <p:cNvPr id="50186" name="TextBox 13"/>
          <p:cNvSpPr txBox="1">
            <a:spLocks noChangeArrowheads="1"/>
          </p:cNvSpPr>
          <p:nvPr/>
        </p:nvSpPr>
        <p:spPr bwMode="auto">
          <a:xfrm>
            <a:off x="642938" y="5529263"/>
            <a:ext cx="79615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 内部的一致性问题：在网站两个不同的地方反映了不同的设计方式。</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外部的一致性问题：在其他产品中，反映出被使用的、相同的设计方法。</a:t>
            </a:r>
          </a:p>
        </p:txBody>
      </p:sp>
    </p:spTree>
    <p:extLst>
      <p:ext uri="{BB962C8B-B14F-4D97-AF65-F5344CB8AC3E}">
        <p14:creationId xmlns:p14="http://schemas.microsoft.com/office/powerpoint/2010/main" val="4213692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F8BB7D4C-A6E0-4D4F-B02F-8FAE137E5F81}" type="slidenum">
              <a:rPr lang="zh-CN" altLang="en-US"/>
              <a:pPr/>
              <a:t>46</a:t>
            </a:fld>
            <a:endParaRPr lang="en-US" altLang="zh-CN"/>
          </a:p>
        </p:txBody>
      </p:sp>
      <p:sp>
        <p:nvSpPr>
          <p:cNvPr id="4" name="TextBox 3"/>
          <p:cNvSpPr txBox="1"/>
          <p:nvPr/>
        </p:nvSpPr>
        <p:spPr>
          <a:xfrm>
            <a:off x="357188" y="334963"/>
            <a:ext cx="1571625"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配色方案和排版</a:t>
            </a:r>
          </a:p>
        </p:txBody>
      </p:sp>
      <p:sp>
        <p:nvSpPr>
          <p:cNvPr id="5" name="TextBox 4"/>
          <p:cNvSpPr txBox="1"/>
          <p:nvPr/>
        </p:nvSpPr>
        <p:spPr>
          <a:xfrm>
            <a:off x="357188" y="4224338"/>
            <a:ext cx="2143125" cy="307975"/>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fontAlgn="auto">
              <a:spcBef>
                <a:spcPts val="0"/>
              </a:spcBef>
              <a:spcAft>
                <a:spcPts val="0"/>
              </a:spcAft>
              <a:defRPr/>
            </a:pPr>
            <a:r>
              <a:rPr lang="zh-CN" altLang="en-US" sz="1400" dirty="0">
                <a:latin typeface="微软雅黑" pitchFamily="34" charset="-122"/>
                <a:ea typeface="微软雅黑" pitchFamily="34" charset="-122"/>
              </a:rPr>
              <a:t>设计合成品和风格指南</a:t>
            </a:r>
          </a:p>
        </p:txBody>
      </p:sp>
      <p:sp>
        <p:nvSpPr>
          <p:cNvPr id="51203" name="TextBox 6"/>
          <p:cNvSpPr txBox="1">
            <a:spLocks noChangeArrowheads="1"/>
          </p:cNvSpPr>
          <p:nvPr/>
        </p:nvSpPr>
        <p:spPr bwMode="auto">
          <a:xfrm>
            <a:off x="571500" y="4581128"/>
            <a:ext cx="85725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 设计合成品：视觉设计领域中对线框图最直接的模拟物。</a:t>
            </a:r>
            <a:endParaRPr lang="en-US" altLang="zh-CN" sz="16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风格指南文档：确定视觉设计的每一方面，从最大到最小的范围内的所有元素：</a:t>
            </a:r>
            <a:endParaRPr lang="en-US" altLang="zh-CN" sz="1600" dirty="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设计网格、配色方案、字体标准或标志应用指南；</a:t>
            </a:r>
            <a:endParaRPr lang="en-US" altLang="zh-CN" sz="1600" dirty="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某一模块或网站功能的具体标准。</a:t>
            </a:r>
            <a:endParaRPr lang="en-US" altLang="zh-CN" sz="1600" dirty="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预防随着员工的变动，而使企业集体失忆；</a:t>
            </a:r>
            <a:endParaRPr lang="en-US" altLang="zh-CN" sz="1600" dirty="0">
              <a:solidFill>
                <a:schemeClr val="bg1"/>
              </a:solidFill>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ü"/>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使所有人遵循一套统一的标准来运作，使网站看起来是一个协调一致的整体</a:t>
            </a:r>
            <a:r>
              <a:rPr lang="zh-CN" altLang="en-US" sz="1600" dirty="0">
                <a:latin typeface="微软雅黑" panose="020B0503020204020204" pitchFamily="34" charset="-122"/>
                <a:ea typeface="微软雅黑" panose="020B0503020204020204" pitchFamily="34" charset="-122"/>
              </a:rPr>
              <a:t>。</a:t>
            </a:r>
          </a:p>
        </p:txBody>
      </p:sp>
      <p:pic>
        <p:nvPicPr>
          <p:cNvPr id="51204" name="Picture 2" descr="http://imgs.veeqi.com/userup/0801/2001464G4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250" y="1071563"/>
            <a:ext cx="302260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http://www.gosung.net/attachment/image/20061231351421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857250"/>
            <a:ext cx="4857750"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000375" y="785813"/>
            <a:ext cx="1214438" cy="500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1207" name="Picture 6" descr="http://pic1.ooopic.com/uploadfilepic/ziku/2008-09-12/OOOPIC_vipvip4_2008091208401255aecf58d81aba07108.jpg"/>
          <p:cNvPicPr>
            <a:picLocks noChangeAspect="1" noChangeArrowheads="1"/>
          </p:cNvPicPr>
          <p:nvPr/>
        </p:nvPicPr>
        <p:blipFill>
          <a:blip r:embed="rId4" cstate="print">
            <a:extLst>
              <a:ext uri="{28A0092B-C50C-407E-A947-70E740481C1C}">
                <a14:useLocalDpi xmlns:a14="http://schemas.microsoft.com/office/drawing/2010/main" val="0"/>
              </a:ext>
            </a:extLst>
          </a:blip>
          <a:srcRect l="5556" t="11111" b="13889"/>
          <a:stretch>
            <a:fillRect/>
          </a:stretch>
        </p:blipFill>
        <p:spPr bwMode="auto">
          <a:xfrm>
            <a:off x="5500688" y="2357438"/>
            <a:ext cx="2428875"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496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53700155-81B0-4354-B85D-35F1A5E33578}" type="slidenum">
              <a:rPr lang="zh-CN" altLang="en-US"/>
              <a:pPr/>
              <a:t>47</a:t>
            </a:fld>
            <a:endParaRPr lang="en-US" altLang="zh-CN"/>
          </a:p>
        </p:txBody>
      </p:sp>
      <p:pic>
        <p:nvPicPr>
          <p:cNvPr id="53249" name="Picture 2" descr="用户体验要素 |  Freer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68202"/>
            <a:ext cx="429577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extBox 4"/>
          <p:cNvSpPr txBox="1">
            <a:spLocks noChangeArrowheads="1"/>
          </p:cNvSpPr>
          <p:nvPr/>
        </p:nvSpPr>
        <p:spPr bwMode="auto">
          <a:xfrm>
            <a:off x="5292080" y="0"/>
            <a:ext cx="403244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300000"/>
              </a:lnSpc>
              <a:buFont typeface="Wingdings" panose="05000000000000000000" pitchFamily="2" charset="2"/>
              <a:buChar char="Ø"/>
            </a:pPr>
            <a:r>
              <a:rPr lang="zh-CN" altLang="en-US" dirty="0">
                <a:solidFill>
                  <a:srgbClr val="C00000"/>
                </a:solidFill>
                <a:latin typeface="微软雅黑" panose="020B0503020204020204" pitchFamily="34" charset="-122"/>
                <a:ea typeface="微软雅黑" panose="020B0503020204020204" pitchFamily="34" charset="-122"/>
              </a:rPr>
              <a:t>了解你正在试着去解决的问题。</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300000"/>
              </a:lnSpc>
              <a:buFont typeface="Wingdings" panose="05000000000000000000" pitchFamily="2" charset="2"/>
              <a:buChar char="Ø"/>
            </a:pPr>
            <a:r>
              <a:rPr lang="zh-CN" altLang="en-US" dirty="0">
                <a:solidFill>
                  <a:srgbClr val="C00000"/>
                </a:solidFill>
                <a:latin typeface="微软雅黑" panose="020B0503020204020204" pitchFamily="34" charset="-122"/>
                <a:ea typeface="微软雅黑" panose="020B0503020204020204" pitchFamily="34" charset="-122"/>
              </a:rPr>
              <a:t>了解你的解决办法所造成的结果。</a:t>
            </a:r>
            <a:endParaRPr lang="en-US" altLang="zh-CN" dirty="0">
              <a:solidFill>
                <a:srgbClr val="C00000"/>
              </a:solidFill>
              <a:latin typeface="微软雅黑" panose="020B0503020204020204" pitchFamily="34" charset="-122"/>
              <a:ea typeface="微软雅黑" panose="020B0503020204020204" pitchFamily="34" charset="-122"/>
            </a:endParaRPr>
          </a:p>
          <a:p>
            <a:pPr>
              <a:lnSpc>
                <a:spcPct val="300000"/>
              </a:lnSpc>
              <a:buFont typeface="Wingdings" panose="05000000000000000000" pitchFamily="2" charset="2"/>
              <a:buChar char="Ø"/>
            </a:pPr>
            <a:r>
              <a:rPr lang="zh-CN" altLang="en-US" dirty="0">
                <a:solidFill>
                  <a:srgbClr val="C00000"/>
                </a:solidFill>
                <a:latin typeface="微软雅黑" panose="020B0503020204020204" pitchFamily="34" charset="-122"/>
                <a:ea typeface="微软雅黑" panose="020B0503020204020204" pitchFamily="34" charset="-122"/>
              </a:rPr>
              <a:t>用户体验的决策出现在细节中：</a:t>
            </a:r>
          </a:p>
        </p:txBody>
      </p:sp>
      <p:sp>
        <p:nvSpPr>
          <p:cNvPr id="53251" name="TextBox 5"/>
          <p:cNvSpPr txBox="1">
            <a:spLocks noChangeArrowheads="1"/>
          </p:cNvSpPr>
          <p:nvPr/>
        </p:nvSpPr>
        <p:spPr bwMode="auto">
          <a:xfrm>
            <a:off x="5580112" y="3068960"/>
            <a:ext cx="29289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由现状决定的设计</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由模仿决定的设计</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ü"/>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由领导决定的设计</a:t>
            </a:r>
          </a:p>
        </p:txBody>
      </p:sp>
    </p:spTree>
    <p:extLst>
      <p:ext uri="{BB962C8B-B14F-4D97-AF65-F5344CB8AC3E}">
        <p14:creationId xmlns:p14="http://schemas.microsoft.com/office/powerpoint/2010/main" val="1542746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674124781"/>
              </p:ext>
            </p:extLst>
          </p:nvPr>
        </p:nvGraphicFramePr>
        <p:xfrm>
          <a:off x="251520" y="1677144"/>
          <a:ext cx="8784976" cy="2975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71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C2BD74D-0AEB-48AD-BBB7-BE0BBC26A7C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B60D6FF7-E755-4BF5-90C7-FC79203E438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AC24B8E-2CA3-468E-A7BC-A1E1EDA7AD6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bg bwMode="auto">
      <p:bgPr>
        <a:solidFill>
          <a:schemeClr val="accent2"/>
        </a:solidFill>
        <a:effectLst/>
      </p:bgPr>
    </p:bg>
    <p:spTree>
      <p:nvGrpSpPr>
        <p:cNvPr id="1" name=""/>
        <p:cNvGrpSpPr/>
        <p:nvPr/>
      </p:nvGrpSpPr>
      <p:grpSpPr>
        <a:xfrm>
          <a:off x="0" y="0"/>
          <a:ext cx="0" cy="0"/>
          <a:chOff x="0" y="0"/>
          <a:chExt cx="0" cy="0"/>
        </a:xfrm>
      </p:grpSpPr>
      <p:sp>
        <p:nvSpPr>
          <p:cNvPr id="72706" name="Text Box 9"/>
          <p:cNvSpPr txBox="1">
            <a:spLocks noChangeArrowheads="1"/>
          </p:cNvSpPr>
          <p:nvPr/>
        </p:nvSpPr>
        <p:spPr bwMode="auto">
          <a:xfrm>
            <a:off x="2051050" y="921606"/>
            <a:ext cx="5977334" cy="40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2000" b="1" dirty="0">
                <a:solidFill>
                  <a:schemeClr val="bg1"/>
                </a:solidFill>
                <a:latin typeface="微软雅黑" pitchFamily="34" charset="-122"/>
                <a:ea typeface="微软雅黑" pitchFamily="34" charset="-122"/>
              </a:rPr>
              <a:t>用户体验案例分享和讨论主要从以下几个原则进行：</a:t>
            </a:r>
          </a:p>
          <a:p>
            <a:pPr eaLnBrk="1" hangingPunct="1">
              <a:lnSpc>
                <a:spcPct val="120000"/>
              </a:lnSpc>
              <a:spcBef>
                <a:spcPct val="50000"/>
              </a:spcBef>
            </a:pPr>
            <a:r>
              <a:rPr lang="en-US" altLang="zh-CN" sz="2000" b="1" dirty="0">
                <a:solidFill>
                  <a:schemeClr val="bg1"/>
                </a:solidFill>
                <a:latin typeface="微软雅黑" pitchFamily="34" charset="-122"/>
                <a:ea typeface="微软雅黑" pitchFamily="34" charset="-122"/>
              </a:rPr>
              <a:t>1</a:t>
            </a:r>
            <a:r>
              <a:rPr lang="zh-CN" altLang="en-US" sz="2000" b="1" dirty="0">
                <a:solidFill>
                  <a:schemeClr val="bg1"/>
                </a:solidFill>
                <a:latin typeface="微软雅黑" pitchFamily="34" charset="-122"/>
                <a:ea typeface="微软雅黑" pitchFamily="34" charset="-122"/>
              </a:rPr>
              <a:t>、主次原则</a:t>
            </a:r>
          </a:p>
          <a:p>
            <a:pPr eaLnBrk="1" hangingPunct="1">
              <a:lnSpc>
                <a:spcPct val="120000"/>
              </a:lnSpc>
              <a:spcBef>
                <a:spcPct val="50000"/>
              </a:spcBef>
            </a:pPr>
            <a:r>
              <a:rPr lang="en-US" altLang="zh-CN" sz="2000" b="1" dirty="0">
                <a:solidFill>
                  <a:schemeClr val="bg1"/>
                </a:solidFill>
                <a:latin typeface="微软雅黑" pitchFamily="34" charset="-122"/>
                <a:ea typeface="微软雅黑" pitchFamily="34" charset="-122"/>
              </a:rPr>
              <a:t>2</a:t>
            </a:r>
            <a:r>
              <a:rPr lang="zh-CN" altLang="en-US" sz="2000" b="1" dirty="0">
                <a:solidFill>
                  <a:schemeClr val="bg1"/>
                </a:solidFill>
                <a:latin typeface="微软雅黑" pitchFamily="34" charset="-122"/>
                <a:ea typeface="微软雅黑" pitchFamily="34" charset="-122"/>
              </a:rPr>
              <a:t>、直接原则</a:t>
            </a:r>
          </a:p>
          <a:p>
            <a:pPr eaLnBrk="1" hangingPunct="1">
              <a:lnSpc>
                <a:spcPct val="120000"/>
              </a:lnSpc>
              <a:spcBef>
                <a:spcPct val="50000"/>
              </a:spcBef>
            </a:pPr>
            <a:r>
              <a:rPr lang="en-US" altLang="zh-CN" sz="2000" b="1" dirty="0">
                <a:solidFill>
                  <a:schemeClr val="bg1"/>
                </a:solidFill>
                <a:latin typeface="微软雅黑" pitchFamily="34" charset="-122"/>
                <a:ea typeface="微软雅黑" pitchFamily="34" charset="-122"/>
              </a:rPr>
              <a:t>3</a:t>
            </a:r>
            <a:r>
              <a:rPr lang="zh-CN" altLang="en-US" sz="2000" b="1" dirty="0">
                <a:solidFill>
                  <a:schemeClr val="bg1"/>
                </a:solidFill>
                <a:latin typeface="微软雅黑" pitchFamily="34" charset="-122"/>
                <a:ea typeface="微软雅黑" pitchFamily="34" charset="-122"/>
              </a:rPr>
              <a:t>、统一原则</a:t>
            </a:r>
          </a:p>
          <a:p>
            <a:pPr eaLnBrk="1" hangingPunct="1">
              <a:lnSpc>
                <a:spcPct val="120000"/>
              </a:lnSpc>
              <a:spcBef>
                <a:spcPct val="50000"/>
              </a:spcBef>
            </a:pPr>
            <a:r>
              <a:rPr lang="en-US" altLang="zh-CN" sz="2000" b="1" dirty="0">
                <a:solidFill>
                  <a:schemeClr val="bg1"/>
                </a:solidFill>
                <a:latin typeface="微软雅黑" pitchFamily="34" charset="-122"/>
                <a:ea typeface="微软雅黑" pitchFamily="34" charset="-122"/>
              </a:rPr>
              <a:t>4</a:t>
            </a:r>
            <a:r>
              <a:rPr lang="zh-CN" altLang="en-US" sz="2000" b="1" dirty="0">
                <a:solidFill>
                  <a:schemeClr val="bg1"/>
                </a:solidFill>
                <a:latin typeface="微软雅黑" pitchFamily="34" charset="-122"/>
                <a:ea typeface="微软雅黑" pitchFamily="34" charset="-122"/>
              </a:rPr>
              <a:t>、少做原则</a:t>
            </a:r>
          </a:p>
          <a:p>
            <a:pPr eaLnBrk="1" hangingPunct="1">
              <a:lnSpc>
                <a:spcPct val="120000"/>
              </a:lnSpc>
              <a:spcBef>
                <a:spcPct val="50000"/>
              </a:spcBef>
            </a:pPr>
            <a:r>
              <a:rPr lang="en-US" altLang="zh-CN" sz="2000" b="1" dirty="0">
                <a:solidFill>
                  <a:schemeClr val="bg1"/>
                </a:solidFill>
                <a:latin typeface="微软雅黑" pitchFamily="34" charset="-122"/>
                <a:ea typeface="微软雅黑" pitchFamily="34" charset="-122"/>
              </a:rPr>
              <a:t>5</a:t>
            </a:r>
            <a:r>
              <a:rPr lang="zh-CN" altLang="en-US" sz="2000" b="1" dirty="0">
                <a:solidFill>
                  <a:schemeClr val="bg1"/>
                </a:solidFill>
                <a:latin typeface="微软雅黑" pitchFamily="34" charset="-122"/>
                <a:ea typeface="微软雅黑" pitchFamily="34" charset="-122"/>
              </a:rPr>
              <a:t>、反馈原则</a:t>
            </a:r>
          </a:p>
          <a:p>
            <a:pPr eaLnBrk="1" hangingPunct="1">
              <a:lnSpc>
                <a:spcPct val="120000"/>
              </a:lnSpc>
              <a:spcBef>
                <a:spcPct val="50000"/>
              </a:spcBef>
            </a:pPr>
            <a:r>
              <a:rPr lang="en-US" altLang="zh-CN" sz="2000" b="1" dirty="0">
                <a:solidFill>
                  <a:schemeClr val="bg1"/>
                </a:solidFill>
                <a:latin typeface="微软雅黑" pitchFamily="34" charset="-122"/>
                <a:ea typeface="微软雅黑" pitchFamily="34" charset="-122"/>
              </a:rPr>
              <a:t>6</a:t>
            </a:r>
            <a:r>
              <a:rPr lang="zh-CN" altLang="en-US" sz="2000" b="1" dirty="0">
                <a:solidFill>
                  <a:schemeClr val="bg1"/>
                </a:solidFill>
                <a:latin typeface="微软雅黑" pitchFamily="34" charset="-122"/>
                <a:ea typeface="微软雅黑" pitchFamily="34" charset="-122"/>
              </a:rPr>
              <a:t>、对称原则</a:t>
            </a:r>
          </a:p>
          <a:p>
            <a:pPr eaLnBrk="1" hangingPunct="1">
              <a:lnSpc>
                <a:spcPct val="120000"/>
              </a:lnSpc>
              <a:spcBef>
                <a:spcPct val="50000"/>
              </a:spcBef>
            </a:pPr>
            <a:r>
              <a:rPr lang="zh-CN" altLang="en-US" sz="1600" b="1" dirty="0">
                <a:solidFill>
                  <a:schemeClr val="bg1"/>
                </a:solidFill>
                <a:latin typeface="微软雅黑" pitchFamily="34" charset="-122"/>
                <a:ea typeface="微软雅黑" pitchFamily="34" charset="-122"/>
              </a:rPr>
              <a:t>注意用户体验的最佳实践：理论与运营数据分析结合</a:t>
            </a:r>
          </a:p>
        </p:txBody>
      </p:sp>
      <p:sp>
        <p:nvSpPr>
          <p:cNvPr id="72707" name="Text Box 10"/>
          <p:cNvSpPr txBox="1">
            <a:spLocks noChangeArrowheads="1"/>
          </p:cNvSpPr>
          <p:nvPr/>
        </p:nvSpPr>
        <p:spPr bwMode="auto">
          <a:xfrm>
            <a:off x="4217988" y="26064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a:solidFill>
                  <a:schemeClr val="bg1"/>
                </a:solidFill>
                <a:ea typeface="微软雅黑" pitchFamily="34" charset="-122"/>
              </a:rPr>
              <a:t>概要</a:t>
            </a:r>
          </a:p>
        </p:txBody>
      </p:sp>
      <p:sp>
        <p:nvSpPr>
          <p:cNvPr id="4"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49</a:t>
            </a:fld>
            <a:endParaRPr lang="en-US"/>
          </a:p>
        </p:txBody>
      </p:sp>
    </p:spTree>
    <p:extLst>
      <p:ext uri="{BB962C8B-B14F-4D97-AF65-F5344CB8AC3E}">
        <p14:creationId xmlns:p14="http://schemas.microsoft.com/office/powerpoint/2010/main" val="838536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23528" y="365760"/>
            <a:ext cx="8020372" cy="548640"/>
          </a:xfrm>
        </p:spPr>
        <p:txBody>
          <a:bodyPr/>
          <a:lstStyle/>
          <a:p>
            <a:r>
              <a:rPr lang="zh-CN" altLang="en-US" b="1">
                <a:solidFill>
                  <a:schemeClr val="accent2"/>
                </a:solidFill>
              </a:rPr>
              <a:t>为什么要有用户体验？</a:t>
            </a:r>
          </a:p>
        </p:txBody>
      </p:sp>
      <p:sp>
        <p:nvSpPr>
          <p:cNvPr id="4" name="灯片编号占位符 3"/>
          <p:cNvSpPr>
            <a:spLocks noGrp="1"/>
          </p:cNvSpPr>
          <p:nvPr>
            <p:ph type="sldNum" sz="quarter" idx="12"/>
          </p:nvPr>
        </p:nvSpPr>
        <p:spPr/>
        <p:txBody>
          <a:bodyPr/>
          <a:lstStyle/>
          <a:p>
            <a:fld id="{2754ED01-E2A0-4C1E-8E21-014B99041579}" type="slidenum">
              <a:rPr lang="en-US" smtClean="0"/>
              <a:pPr/>
              <a:t>5</a:t>
            </a:fld>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078514"/>
            <a:ext cx="5588000" cy="38862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764704"/>
            <a:ext cx="3384376" cy="4210496"/>
          </a:xfrm>
          <a:prstGeom prst="rect">
            <a:avLst/>
          </a:prstGeom>
        </p:spPr>
      </p:pic>
    </p:spTree>
    <p:extLst>
      <p:ext uri="{BB962C8B-B14F-4D97-AF65-F5344CB8AC3E}">
        <p14:creationId xmlns:p14="http://schemas.microsoft.com/office/powerpoint/2010/main" val="35759155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
          <p:cNvSpPr txBox="1">
            <a:spLocks noChangeArrowheads="1"/>
          </p:cNvSpPr>
          <p:nvPr/>
        </p:nvSpPr>
        <p:spPr bwMode="auto">
          <a:xfrm>
            <a:off x="323850" y="115888"/>
            <a:ext cx="20224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pPr>
            <a:r>
              <a:rPr lang="zh-CN" altLang="en-US" sz="2400" b="1">
                <a:solidFill>
                  <a:schemeClr val="accent2"/>
                </a:solidFill>
                <a:latin typeface="微软雅黑" pitchFamily="34" charset="-122"/>
                <a:ea typeface="微软雅黑" pitchFamily="34" charset="-122"/>
              </a:rPr>
              <a:t>主次原则案例</a:t>
            </a:r>
          </a:p>
        </p:txBody>
      </p:sp>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2856"/>
            <a:ext cx="9144000" cy="3599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9"/>
          <p:cNvSpPr txBox="1">
            <a:spLocks noChangeArrowheads="1"/>
          </p:cNvSpPr>
          <p:nvPr/>
        </p:nvSpPr>
        <p:spPr bwMode="auto">
          <a:xfrm>
            <a:off x="107504" y="4725144"/>
            <a:ext cx="8497887"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1600" b="1">
                <a:latin typeface="微软雅黑" pitchFamily="34" charset="-122"/>
                <a:ea typeface="微软雅黑" pitchFamily="34" charset="-122"/>
              </a:rPr>
              <a:t>最佳实践：内容比较多，可放空间少，主要的内容先显示，次要的内容搁置在“更多”里。</a:t>
            </a:r>
          </a:p>
          <a:p>
            <a:pPr eaLnBrk="1" hangingPunct="1">
              <a:lnSpc>
                <a:spcPct val="120000"/>
              </a:lnSpc>
              <a:spcBef>
                <a:spcPct val="50000"/>
              </a:spcBef>
            </a:pPr>
            <a:r>
              <a:rPr lang="zh-CN" altLang="en-US" sz="1600" b="1">
                <a:latin typeface="微软雅黑" pitchFamily="34" charset="-122"/>
                <a:ea typeface="微软雅黑" pitchFamily="34" charset="-122"/>
              </a:rPr>
              <a:t>注意：到底放什么，取决于我们要重点了解的内容和通过数据分析得出的内容的相结合。</a:t>
            </a:r>
          </a:p>
        </p:txBody>
      </p:sp>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692696"/>
            <a:ext cx="72485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50</a:t>
            </a:fld>
            <a:endParaRPr lang="en-US"/>
          </a:p>
        </p:txBody>
      </p:sp>
    </p:spTree>
    <p:extLst>
      <p:ext uri="{BB962C8B-B14F-4D97-AF65-F5344CB8AC3E}">
        <p14:creationId xmlns:p14="http://schemas.microsoft.com/office/powerpoint/2010/main" val="821785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5"/>
          <p:cNvSpPr txBox="1">
            <a:spLocks noChangeArrowheads="1"/>
          </p:cNvSpPr>
          <p:nvPr/>
        </p:nvSpPr>
        <p:spPr bwMode="auto">
          <a:xfrm>
            <a:off x="323850" y="115888"/>
            <a:ext cx="2012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pPr>
            <a:r>
              <a:rPr lang="zh-CN" altLang="en-US" sz="2400" b="1">
                <a:solidFill>
                  <a:schemeClr val="accent2"/>
                </a:solidFill>
                <a:latin typeface="微软雅黑" pitchFamily="34" charset="-122"/>
                <a:ea typeface="微软雅黑" pitchFamily="34" charset="-122"/>
              </a:rPr>
              <a:t>直接原则案例</a:t>
            </a:r>
          </a:p>
        </p:txBody>
      </p:sp>
      <p:sp>
        <p:nvSpPr>
          <p:cNvPr id="77827" name="Text Box 9"/>
          <p:cNvSpPr txBox="1">
            <a:spLocks noChangeArrowheads="1"/>
          </p:cNvSpPr>
          <p:nvPr/>
        </p:nvSpPr>
        <p:spPr bwMode="auto">
          <a:xfrm>
            <a:off x="107504" y="5877272"/>
            <a:ext cx="8497887"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1600" b="1">
                <a:latin typeface="微软雅黑" pitchFamily="34" charset="-122"/>
                <a:ea typeface="微软雅黑" pitchFamily="34" charset="-122"/>
              </a:rPr>
              <a:t>最佳实践：单一字段的编辑建议在当前页面直接完成，不要单独设置一个浮动层，即使设置浮动层，也尽量允许浮动层能被拖动。总的来说，能在当前页面完成操作的尽量在当前页面完成。</a:t>
            </a:r>
          </a:p>
          <a:p>
            <a:pPr eaLnBrk="1" hangingPunct="1">
              <a:lnSpc>
                <a:spcPct val="120000"/>
              </a:lnSpc>
              <a:spcBef>
                <a:spcPct val="50000"/>
              </a:spcBef>
            </a:pPr>
            <a:endParaRPr lang="zh-CN" altLang="en-US" sz="1600" b="1">
              <a:solidFill>
                <a:srgbClr val="FF0000"/>
              </a:solidFill>
              <a:latin typeface="微软雅黑" pitchFamily="34" charset="-122"/>
              <a:ea typeface="微软雅黑" pitchFamily="34" charset="-122"/>
            </a:endParaRPr>
          </a:p>
        </p:txBody>
      </p:sp>
      <p:pic>
        <p:nvPicPr>
          <p:cNvPr id="778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955675"/>
            <a:ext cx="15430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955675"/>
            <a:ext cx="31718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Line 7"/>
          <p:cNvSpPr>
            <a:spLocks noChangeShapeType="1"/>
          </p:cNvSpPr>
          <p:nvPr/>
        </p:nvSpPr>
        <p:spPr bwMode="auto">
          <a:xfrm>
            <a:off x="3416300" y="1604963"/>
            <a:ext cx="576263"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783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3760788"/>
            <a:ext cx="12763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Line 9"/>
          <p:cNvSpPr>
            <a:spLocks noChangeShapeType="1"/>
          </p:cNvSpPr>
          <p:nvPr/>
        </p:nvSpPr>
        <p:spPr bwMode="auto">
          <a:xfrm>
            <a:off x="3214688" y="4695825"/>
            <a:ext cx="576262"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7783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2388" y="3760788"/>
            <a:ext cx="128587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4" name="Text Box 11"/>
          <p:cNvSpPr txBox="1">
            <a:spLocks noChangeArrowheads="1"/>
          </p:cNvSpPr>
          <p:nvPr/>
        </p:nvSpPr>
        <p:spPr bwMode="auto">
          <a:xfrm>
            <a:off x="3635375" y="2636838"/>
            <a:ext cx="2016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开心网的编辑好友分组</a:t>
            </a:r>
          </a:p>
        </p:txBody>
      </p:sp>
      <p:sp>
        <p:nvSpPr>
          <p:cNvPr id="77835" name="Text Box 12"/>
          <p:cNvSpPr txBox="1">
            <a:spLocks noChangeArrowheads="1"/>
          </p:cNvSpPr>
          <p:nvPr/>
        </p:nvSpPr>
        <p:spPr bwMode="auto">
          <a:xfrm>
            <a:off x="2555875" y="5572125"/>
            <a:ext cx="2016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某某网的编辑好友分组</a:t>
            </a:r>
          </a:p>
        </p:txBody>
      </p:sp>
      <p:pic>
        <p:nvPicPr>
          <p:cNvPr id="77836"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3141663"/>
            <a:ext cx="15906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7" name="Text Box 14"/>
          <p:cNvSpPr txBox="1">
            <a:spLocks noChangeArrowheads="1"/>
          </p:cNvSpPr>
          <p:nvPr/>
        </p:nvSpPr>
        <p:spPr bwMode="auto">
          <a:xfrm>
            <a:off x="5508625" y="5572125"/>
            <a:ext cx="2016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人人网的新建好友分组</a:t>
            </a:r>
          </a:p>
        </p:txBody>
      </p:sp>
      <p:sp>
        <p:nvSpPr>
          <p:cNvPr id="77838" name="Rectangle 15"/>
          <p:cNvSpPr>
            <a:spLocks noChangeArrowheads="1"/>
          </p:cNvSpPr>
          <p:nvPr/>
        </p:nvSpPr>
        <p:spPr bwMode="auto">
          <a:xfrm>
            <a:off x="1908175" y="1484313"/>
            <a:ext cx="1511300" cy="288925"/>
          </a:xfrm>
          <a:prstGeom prst="rect">
            <a:avLst/>
          </a:prstGeom>
          <a:noFill/>
          <a:ln w="1905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77839" name="Rectangle 16"/>
          <p:cNvSpPr>
            <a:spLocks noChangeArrowheads="1"/>
          </p:cNvSpPr>
          <p:nvPr/>
        </p:nvSpPr>
        <p:spPr bwMode="auto">
          <a:xfrm>
            <a:off x="1763713" y="4508500"/>
            <a:ext cx="1511300" cy="288925"/>
          </a:xfrm>
          <a:prstGeom prst="rect">
            <a:avLst/>
          </a:prstGeom>
          <a:noFill/>
          <a:ln w="1905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77840" name="Rectangle 17"/>
          <p:cNvSpPr>
            <a:spLocks noChangeArrowheads="1"/>
          </p:cNvSpPr>
          <p:nvPr/>
        </p:nvSpPr>
        <p:spPr bwMode="auto">
          <a:xfrm>
            <a:off x="5651500" y="5157788"/>
            <a:ext cx="1511300" cy="358775"/>
          </a:xfrm>
          <a:prstGeom prst="rect">
            <a:avLst/>
          </a:prstGeom>
          <a:noFill/>
          <a:ln w="1905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17"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51</a:t>
            </a:fld>
            <a:endParaRPr lang="en-US"/>
          </a:p>
        </p:txBody>
      </p:sp>
    </p:spTree>
    <p:extLst>
      <p:ext uri="{BB962C8B-B14F-4D97-AF65-F5344CB8AC3E}">
        <p14:creationId xmlns:p14="http://schemas.microsoft.com/office/powerpoint/2010/main" val="172373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5"/>
          <p:cNvSpPr txBox="1">
            <a:spLocks noChangeArrowheads="1"/>
          </p:cNvSpPr>
          <p:nvPr/>
        </p:nvSpPr>
        <p:spPr bwMode="auto">
          <a:xfrm>
            <a:off x="323850" y="115888"/>
            <a:ext cx="2012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pPr>
            <a:r>
              <a:rPr lang="zh-CN" altLang="en-US" sz="2400" b="1">
                <a:solidFill>
                  <a:schemeClr val="accent2"/>
                </a:solidFill>
                <a:latin typeface="微软雅黑" pitchFamily="34" charset="-122"/>
                <a:ea typeface="微软雅黑" pitchFamily="34" charset="-122"/>
              </a:rPr>
              <a:t>统一原则案例</a:t>
            </a:r>
          </a:p>
        </p:txBody>
      </p:sp>
      <p:sp>
        <p:nvSpPr>
          <p:cNvPr id="78851" name="Text Box 9"/>
          <p:cNvSpPr txBox="1">
            <a:spLocks noChangeArrowheads="1"/>
          </p:cNvSpPr>
          <p:nvPr/>
        </p:nvSpPr>
        <p:spPr bwMode="auto">
          <a:xfrm>
            <a:off x="107504" y="5877272"/>
            <a:ext cx="8497887"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1600" b="1">
                <a:latin typeface="微软雅黑" pitchFamily="34" charset="-122"/>
                <a:ea typeface="微软雅黑" pitchFamily="34" charset="-122"/>
              </a:rPr>
              <a:t>最佳实践：弹出窗体的样式全站保持统一，至于提倡的操作我们在视觉流上做引导，不提倡的操作我们弱化，至于哪个放左边，哪个放右边，根据具体情况而定，国内的网站可参照人人。</a:t>
            </a:r>
          </a:p>
        </p:txBody>
      </p:sp>
      <p:pic>
        <p:nvPicPr>
          <p:cNvPr id="7885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539750"/>
            <a:ext cx="38004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47688"/>
            <a:ext cx="38877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Text Box 12"/>
          <p:cNvSpPr txBox="1">
            <a:spLocks noChangeArrowheads="1"/>
          </p:cNvSpPr>
          <p:nvPr/>
        </p:nvSpPr>
        <p:spPr bwMode="auto">
          <a:xfrm>
            <a:off x="1476375" y="2492375"/>
            <a:ext cx="2016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人人网的加为好友</a:t>
            </a:r>
          </a:p>
        </p:txBody>
      </p:sp>
      <p:sp>
        <p:nvSpPr>
          <p:cNvPr id="78856" name="Text Box 13"/>
          <p:cNvSpPr txBox="1">
            <a:spLocks noChangeArrowheads="1"/>
          </p:cNvSpPr>
          <p:nvPr/>
        </p:nvSpPr>
        <p:spPr bwMode="auto">
          <a:xfrm>
            <a:off x="5724525" y="2476500"/>
            <a:ext cx="2016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开心网的加为好友</a:t>
            </a:r>
          </a:p>
        </p:txBody>
      </p:sp>
      <p:sp>
        <p:nvSpPr>
          <p:cNvPr id="78858" name="Rectangle 15"/>
          <p:cNvSpPr>
            <a:spLocks noChangeArrowheads="1"/>
          </p:cNvSpPr>
          <p:nvPr/>
        </p:nvSpPr>
        <p:spPr bwMode="auto">
          <a:xfrm>
            <a:off x="2773363" y="1989138"/>
            <a:ext cx="1511300" cy="360362"/>
          </a:xfrm>
          <a:prstGeom prst="rect">
            <a:avLst/>
          </a:prstGeom>
          <a:noFill/>
          <a:ln w="1905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78859" name="Rectangle 16"/>
          <p:cNvSpPr>
            <a:spLocks noChangeArrowheads="1"/>
          </p:cNvSpPr>
          <p:nvPr/>
        </p:nvSpPr>
        <p:spPr bwMode="auto">
          <a:xfrm>
            <a:off x="7164388" y="2060575"/>
            <a:ext cx="1223962" cy="360363"/>
          </a:xfrm>
          <a:prstGeom prst="rect">
            <a:avLst/>
          </a:prstGeom>
          <a:noFill/>
          <a:ln w="19050" cmpd="sng">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17" name="Text Box 12"/>
          <p:cNvSpPr txBox="1">
            <a:spLocks noChangeArrowheads="1"/>
          </p:cNvSpPr>
          <p:nvPr/>
        </p:nvSpPr>
        <p:spPr bwMode="auto">
          <a:xfrm>
            <a:off x="6607224" y="3752775"/>
            <a:ext cx="2016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百度统一的弹出窗体</a:t>
            </a:r>
          </a:p>
        </p:txBody>
      </p:sp>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2797175"/>
            <a:ext cx="617220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52</a:t>
            </a:fld>
            <a:endParaRPr lang="en-US"/>
          </a:p>
        </p:txBody>
      </p:sp>
    </p:spTree>
    <p:extLst>
      <p:ext uri="{BB962C8B-B14F-4D97-AF65-F5344CB8AC3E}">
        <p14:creationId xmlns:p14="http://schemas.microsoft.com/office/powerpoint/2010/main" val="240247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5"/>
          <p:cNvSpPr txBox="1">
            <a:spLocks noChangeArrowheads="1"/>
          </p:cNvSpPr>
          <p:nvPr/>
        </p:nvSpPr>
        <p:spPr bwMode="auto">
          <a:xfrm>
            <a:off x="323850" y="115888"/>
            <a:ext cx="2012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pPr>
            <a:r>
              <a:rPr lang="zh-CN" altLang="en-US" sz="2400" b="1">
                <a:solidFill>
                  <a:schemeClr val="accent2"/>
                </a:solidFill>
                <a:latin typeface="微软雅黑" pitchFamily="34" charset="-122"/>
                <a:ea typeface="微软雅黑" pitchFamily="34" charset="-122"/>
              </a:rPr>
              <a:t>少做原则案例</a:t>
            </a:r>
          </a:p>
        </p:txBody>
      </p:sp>
      <p:sp>
        <p:nvSpPr>
          <p:cNvPr id="81923" name="Text Box 9"/>
          <p:cNvSpPr txBox="1">
            <a:spLocks noChangeArrowheads="1"/>
          </p:cNvSpPr>
          <p:nvPr/>
        </p:nvSpPr>
        <p:spPr bwMode="auto">
          <a:xfrm>
            <a:off x="179512" y="6021288"/>
            <a:ext cx="8497887"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1600" b="1">
                <a:latin typeface="微软雅黑" pitchFamily="34" charset="-122"/>
                <a:ea typeface="微软雅黑" pitchFamily="34" charset="-122"/>
              </a:rPr>
              <a:t>最佳实践：尽量准确把握用户的心理预期，揣摩用户的心智模型，进而实现用户的心理预期。</a:t>
            </a:r>
          </a:p>
        </p:txBody>
      </p:sp>
      <p:pic>
        <p:nvPicPr>
          <p:cNvPr id="8192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620688"/>
            <a:ext cx="28194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Text Box 14"/>
          <p:cNvSpPr txBox="1">
            <a:spLocks noChangeArrowheads="1"/>
          </p:cNvSpPr>
          <p:nvPr/>
        </p:nvSpPr>
        <p:spPr bwMode="auto">
          <a:xfrm>
            <a:off x="2124075" y="3594075"/>
            <a:ext cx="2160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新浪微博的登录邮箱建议</a:t>
            </a:r>
          </a:p>
        </p:txBody>
      </p:sp>
      <p:sp>
        <p:nvSpPr>
          <p:cNvPr id="81928" name="Text Box 15"/>
          <p:cNvSpPr txBox="1">
            <a:spLocks noChangeArrowheads="1"/>
          </p:cNvSpPr>
          <p:nvPr/>
        </p:nvSpPr>
        <p:spPr bwMode="auto">
          <a:xfrm>
            <a:off x="5580063" y="3594075"/>
            <a:ext cx="23764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某某网大学的搜索结果建议</a:t>
            </a:r>
          </a:p>
        </p:txBody>
      </p:sp>
      <p:sp>
        <p:nvSpPr>
          <p:cNvPr id="81929" name="Text Box 16"/>
          <p:cNvSpPr txBox="1">
            <a:spLocks noChangeArrowheads="1"/>
          </p:cNvSpPr>
          <p:nvPr/>
        </p:nvSpPr>
        <p:spPr bwMode="auto">
          <a:xfrm>
            <a:off x="3563888" y="5661248"/>
            <a:ext cx="2160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400">
                <a:latin typeface="微软雅黑" pitchFamily="34" charset="-122"/>
                <a:ea typeface="微软雅黑" pitchFamily="34" charset="-122"/>
              </a:rPr>
              <a:t>淘宝网的搜索结果建议</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3866107"/>
            <a:ext cx="6991350" cy="167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692125"/>
            <a:ext cx="33528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53</a:t>
            </a:fld>
            <a:endParaRPr lang="en-US"/>
          </a:p>
        </p:txBody>
      </p:sp>
    </p:spTree>
    <p:extLst>
      <p:ext uri="{BB962C8B-B14F-4D97-AF65-F5344CB8AC3E}">
        <p14:creationId xmlns:p14="http://schemas.microsoft.com/office/powerpoint/2010/main" val="4242991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5"/>
          <p:cNvSpPr txBox="1">
            <a:spLocks noChangeArrowheads="1"/>
          </p:cNvSpPr>
          <p:nvPr/>
        </p:nvSpPr>
        <p:spPr bwMode="auto">
          <a:xfrm>
            <a:off x="323850" y="115888"/>
            <a:ext cx="2012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pPr>
            <a:r>
              <a:rPr lang="zh-CN" altLang="en-US" sz="2400" b="1">
                <a:solidFill>
                  <a:schemeClr val="accent2"/>
                </a:solidFill>
                <a:latin typeface="微软雅黑" pitchFamily="34" charset="-122"/>
                <a:ea typeface="微软雅黑" pitchFamily="34" charset="-122"/>
              </a:rPr>
              <a:t>反馈原则案例</a:t>
            </a:r>
          </a:p>
        </p:txBody>
      </p:sp>
      <p:sp>
        <p:nvSpPr>
          <p:cNvPr id="82947" name="Text Box 9"/>
          <p:cNvSpPr txBox="1">
            <a:spLocks noChangeArrowheads="1"/>
          </p:cNvSpPr>
          <p:nvPr/>
        </p:nvSpPr>
        <p:spPr bwMode="auto">
          <a:xfrm>
            <a:off x="322263" y="5226448"/>
            <a:ext cx="8497887" cy="36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1600" b="1">
                <a:latin typeface="微软雅黑" pitchFamily="34" charset="-122"/>
                <a:ea typeface="微软雅黑" pitchFamily="34" charset="-122"/>
              </a:rPr>
              <a:t>最佳实践：尽量对每个操作能做到人机交互反馈，让用户清楚知道目前的状态，减少疑惑。</a:t>
            </a:r>
          </a:p>
        </p:txBody>
      </p:sp>
      <p:pic>
        <p:nvPicPr>
          <p:cNvPr id="8294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765175"/>
            <a:ext cx="16668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0" y="765175"/>
            <a:ext cx="16573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1588" y="765175"/>
            <a:ext cx="16764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Line 13"/>
          <p:cNvSpPr>
            <a:spLocks noChangeShapeType="1"/>
          </p:cNvSpPr>
          <p:nvPr/>
        </p:nvSpPr>
        <p:spPr bwMode="auto">
          <a:xfrm>
            <a:off x="2843213" y="908050"/>
            <a:ext cx="8636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52" name="Line 14"/>
          <p:cNvSpPr>
            <a:spLocks noChangeShapeType="1"/>
          </p:cNvSpPr>
          <p:nvPr/>
        </p:nvSpPr>
        <p:spPr bwMode="auto">
          <a:xfrm>
            <a:off x="5435600" y="908050"/>
            <a:ext cx="8636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8295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0325" y="1412875"/>
            <a:ext cx="12858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412875"/>
            <a:ext cx="12954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5"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5575" y="1412875"/>
            <a:ext cx="11620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6" name="Line 18"/>
          <p:cNvSpPr>
            <a:spLocks noChangeShapeType="1"/>
          </p:cNvSpPr>
          <p:nvPr/>
        </p:nvSpPr>
        <p:spPr bwMode="auto">
          <a:xfrm>
            <a:off x="2843213" y="1557338"/>
            <a:ext cx="8636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57" name="Line 19"/>
          <p:cNvSpPr>
            <a:spLocks noChangeShapeType="1"/>
          </p:cNvSpPr>
          <p:nvPr/>
        </p:nvSpPr>
        <p:spPr bwMode="auto">
          <a:xfrm>
            <a:off x="5435600" y="1557338"/>
            <a:ext cx="8636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58" name="Text Box 20"/>
          <p:cNvSpPr txBox="1">
            <a:spLocks noChangeArrowheads="1"/>
          </p:cNvSpPr>
          <p:nvPr/>
        </p:nvSpPr>
        <p:spPr bwMode="auto">
          <a:xfrm>
            <a:off x="1476375" y="963613"/>
            <a:ext cx="1079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无鼠标事件</a:t>
            </a:r>
          </a:p>
        </p:txBody>
      </p:sp>
      <p:sp>
        <p:nvSpPr>
          <p:cNvPr id="82959" name="Text Box 21"/>
          <p:cNvSpPr txBox="1">
            <a:spLocks noChangeArrowheads="1"/>
          </p:cNvSpPr>
          <p:nvPr/>
        </p:nvSpPr>
        <p:spPr bwMode="auto">
          <a:xfrm>
            <a:off x="4067175" y="981075"/>
            <a:ext cx="1079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鼠标悬停时</a:t>
            </a:r>
          </a:p>
        </p:txBody>
      </p:sp>
      <p:sp>
        <p:nvSpPr>
          <p:cNvPr id="82960" name="Text Box 22"/>
          <p:cNvSpPr txBox="1">
            <a:spLocks noChangeArrowheads="1"/>
          </p:cNvSpPr>
          <p:nvPr/>
        </p:nvSpPr>
        <p:spPr bwMode="auto">
          <a:xfrm>
            <a:off x="6659563" y="981075"/>
            <a:ext cx="1079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鼠标点击后</a:t>
            </a:r>
          </a:p>
        </p:txBody>
      </p:sp>
      <p:sp>
        <p:nvSpPr>
          <p:cNvPr id="82961" name="Text Box 23"/>
          <p:cNvSpPr txBox="1">
            <a:spLocks noChangeArrowheads="1"/>
          </p:cNvSpPr>
          <p:nvPr/>
        </p:nvSpPr>
        <p:spPr bwMode="auto">
          <a:xfrm>
            <a:off x="1474788" y="1612900"/>
            <a:ext cx="1079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无鼠标事件</a:t>
            </a:r>
          </a:p>
        </p:txBody>
      </p:sp>
      <p:sp>
        <p:nvSpPr>
          <p:cNvPr id="82962" name="Text Box 24"/>
          <p:cNvSpPr txBox="1">
            <a:spLocks noChangeArrowheads="1"/>
          </p:cNvSpPr>
          <p:nvPr/>
        </p:nvSpPr>
        <p:spPr bwMode="auto">
          <a:xfrm>
            <a:off x="4065588" y="1630363"/>
            <a:ext cx="1079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鼠标悬停时</a:t>
            </a:r>
          </a:p>
        </p:txBody>
      </p:sp>
      <p:sp>
        <p:nvSpPr>
          <p:cNvPr id="82963" name="Text Box 25"/>
          <p:cNvSpPr txBox="1">
            <a:spLocks noChangeArrowheads="1"/>
          </p:cNvSpPr>
          <p:nvPr/>
        </p:nvSpPr>
        <p:spPr bwMode="auto">
          <a:xfrm>
            <a:off x="6657975" y="1630363"/>
            <a:ext cx="1079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鼠标点击后</a:t>
            </a:r>
          </a:p>
        </p:txBody>
      </p:sp>
      <p:pic>
        <p:nvPicPr>
          <p:cNvPr id="82964"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2525" y="2060575"/>
            <a:ext cx="311467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1989138"/>
            <a:ext cx="46386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6"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9788" y="2420938"/>
            <a:ext cx="390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7" name="Picture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6238" y="3357563"/>
            <a:ext cx="5153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9"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0288" y="4292600"/>
            <a:ext cx="523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238" y="3159125"/>
            <a:ext cx="10096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3" name="Picture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5150" y="3213100"/>
            <a:ext cx="101917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74" name="Line 41"/>
          <p:cNvSpPr>
            <a:spLocks noChangeShapeType="1"/>
          </p:cNvSpPr>
          <p:nvPr/>
        </p:nvSpPr>
        <p:spPr bwMode="auto">
          <a:xfrm>
            <a:off x="1260475" y="4005263"/>
            <a:ext cx="647700" cy="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75" name="Text Box 42"/>
          <p:cNvSpPr txBox="1">
            <a:spLocks noChangeArrowheads="1"/>
          </p:cNvSpPr>
          <p:nvPr/>
        </p:nvSpPr>
        <p:spPr bwMode="auto">
          <a:xfrm>
            <a:off x="1187450" y="3644900"/>
            <a:ext cx="11525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鼠标悬停</a:t>
            </a:r>
          </a:p>
        </p:txBody>
      </p:sp>
      <p:sp>
        <p:nvSpPr>
          <p:cNvPr id="82979" name="Text Box 46"/>
          <p:cNvSpPr txBox="1">
            <a:spLocks noChangeArrowheads="1"/>
          </p:cNvSpPr>
          <p:nvPr/>
        </p:nvSpPr>
        <p:spPr bwMode="auto">
          <a:xfrm>
            <a:off x="7524750" y="4005263"/>
            <a:ext cx="11525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点击后</a:t>
            </a:r>
          </a:p>
        </p:txBody>
      </p:sp>
      <p:sp>
        <p:nvSpPr>
          <p:cNvPr id="82980" name="Line 47"/>
          <p:cNvSpPr>
            <a:spLocks noChangeShapeType="1"/>
          </p:cNvSpPr>
          <p:nvPr/>
        </p:nvSpPr>
        <p:spPr bwMode="auto">
          <a:xfrm>
            <a:off x="7596188" y="3933825"/>
            <a:ext cx="0" cy="43180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981" name="Text Box 48"/>
          <p:cNvSpPr txBox="1">
            <a:spLocks noChangeArrowheads="1"/>
          </p:cNvSpPr>
          <p:nvPr/>
        </p:nvSpPr>
        <p:spPr bwMode="auto">
          <a:xfrm>
            <a:off x="8315325" y="2924175"/>
            <a:ext cx="8286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en-US" altLang="zh-CN" sz="1200">
                <a:ea typeface="微软雅黑" pitchFamily="34" charset="-122"/>
              </a:rPr>
              <a:t>loading</a:t>
            </a:r>
          </a:p>
        </p:txBody>
      </p:sp>
      <p:sp>
        <p:nvSpPr>
          <p:cNvPr id="32"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54</a:t>
            </a:fld>
            <a:endParaRPr lang="en-US"/>
          </a:p>
        </p:txBody>
      </p:sp>
    </p:spTree>
    <p:extLst>
      <p:ext uri="{BB962C8B-B14F-4D97-AF65-F5344CB8AC3E}">
        <p14:creationId xmlns:p14="http://schemas.microsoft.com/office/powerpoint/2010/main" val="1101062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5"/>
          <p:cNvSpPr txBox="1">
            <a:spLocks noChangeArrowheads="1"/>
          </p:cNvSpPr>
          <p:nvPr/>
        </p:nvSpPr>
        <p:spPr bwMode="auto">
          <a:xfrm>
            <a:off x="323850" y="115888"/>
            <a:ext cx="2012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90000"/>
              </a:lnSpc>
            </a:pPr>
            <a:r>
              <a:rPr lang="zh-CN" altLang="en-US" sz="2400" b="1">
                <a:solidFill>
                  <a:schemeClr val="accent2"/>
                </a:solidFill>
                <a:latin typeface="微软雅黑" pitchFamily="34" charset="-122"/>
                <a:ea typeface="微软雅黑" pitchFamily="34" charset="-122"/>
              </a:rPr>
              <a:t>对称原则案例</a:t>
            </a:r>
          </a:p>
        </p:txBody>
      </p:sp>
      <p:sp>
        <p:nvSpPr>
          <p:cNvPr id="83971" name="Text Box 9"/>
          <p:cNvSpPr txBox="1">
            <a:spLocks noChangeArrowheads="1"/>
          </p:cNvSpPr>
          <p:nvPr/>
        </p:nvSpPr>
        <p:spPr bwMode="auto">
          <a:xfrm>
            <a:off x="322263" y="4437112"/>
            <a:ext cx="8497887"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spcBef>
                <a:spcPct val="50000"/>
              </a:spcBef>
            </a:pPr>
            <a:r>
              <a:rPr lang="zh-CN" altLang="en-US" sz="1600" b="1">
                <a:latin typeface="微软雅黑" pitchFamily="34" charset="-122"/>
                <a:ea typeface="微软雅黑" pitchFamily="34" charset="-122"/>
              </a:rPr>
              <a:t>最佳实践：展开与收起是对称的功能，有依存关系，展开后能收起，收起后能展开，用户反悔时能返回原来的操作。</a:t>
            </a:r>
          </a:p>
        </p:txBody>
      </p:sp>
      <p:pic>
        <p:nvPicPr>
          <p:cNvPr id="83972"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692150"/>
            <a:ext cx="52768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Line 42"/>
          <p:cNvSpPr>
            <a:spLocks noChangeShapeType="1"/>
          </p:cNvSpPr>
          <p:nvPr/>
        </p:nvSpPr>
        <p:spPr bwMode="auto">
          <a:xfrm>
            <a:off x="6948488" y="2492375"/>
            <a:ext cx="0" cy="431800"/>
          </a:xfrm>
          <a:prstGeom prst="line">
            <a:avLst/>
          </a:prstGeom>
          <a:noFill/>
          <a:ln w="9525" cmpd="sng">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3975" name="Text Box 43"/>
          <p:cNvSpPr txBox="1">
            <a:spLocks noChangeArrowheads="1"/>
          </p:cNvSpPr>
          <p:nvPr/>
        </p:nvSpPr>
        <p:spPr bwMode="auto">
          <a:xfrm>
            <a:off x="6948488" y="2565400"/>
            <a:ext cx="21240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点击后展开却不能收起</a:t>
            </a:r>
          </a:p>
        </p:txBody>
      </p:sp>
      <p:sp>
        <p:nvSpPr>
          <p:cNvPr id="83976" name="Text Box 44"/>
          <p:cNvSpPr txBox="1">
            <a:spLocks noChangeArrowheads="1"/>
          </p:cNvSpPr>
          <p:nvPr/>
        </p:nvSpPr>
        <p:spPr bwMode="auto">
          <a:xfrm>
            <a:off x="3419475" y="2420938"/>
            <a:ext cx="21240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pPr>
            <a:r>
              <a:rPr lang="zh-CN" altLang="en-US" sz="1200">
                <a:latin typeface="微软雅黑" pitchFamily="34" charset="-122"/>
                <a:ea typeface="微软雅黑" pitchFamily="34" charset="-122"/>
              </a:rPr>
              <a:t>开心网的转帖</a:t>
            </a:r>
            <a:r>
              <a:rPr lang="en-US" altLang="zh-CN" sz="1200">
                <a:latin typeface="微软雅黑" pitchFamily="34" charset="-122"/>
                <a:ea typeface="微软雅黑" pitchFamily="34" charset="-122"/>
              </a:rPr>
              <a:t>/</a:t>
            </a:r>
            <a:r>
              <a:rPr lang="zh-CN" altLang="en-US" sz="1200">
                <a:latin typeface="微软雅黑" pitchFamily="34" charset="-122"/>
                <a:ea typeface="微软雅黑" pitchFamily="34" charset="-122"/>
              </a:rPr>
              <a:t>发表的观点</a:t>
            </a:r>
          </a:p>
        </p:txBody>
      </p:sp>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873375"/>
            <a:ext cx="387667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55</a:t>
            </a:fld>
            <a:endParaRPr lang="en-US"/>
          </a:p>
        </p:txBody>
      </p:sp>
    </p:spTree>
    <p:extLst>
      <p:ext uri="{BB962C8B-B14F-4D97-AF65-F5344CB8AC3E}">
        <p14:creationId xmlns:p14="http://schemas.microsoft.com/office/powerpoint/2010/main" val="1840083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p:cNvSpPr>
            <a:spLocks noGrp="1"/>
          </p:cNvSpPr>
          <p:nvPr>
            <p:ph sz="half" idx="4294967295"/>
          </p:nvPr>
        </p:nvSpPr>
        <p:spPr>
          <a:xfrm>
            <a:off x="457200" y="1620839"/>
            <a:ext cx="7758113" cy="3032298"/>
          </a:xfrm>
        </p:spPr>
        <p:txBody>
          <a:bodyPr/>
          <a:lstStyle/>
          <a:p>
            <a:pPr marL="457200" indent="-457200">
              <a:buFont typeface="Arial" panose="020B0604020202020204" pitchFamily="34" charset="0"/>
              <a:buChar char="•"/>
            </a:pPr>
            <a:r>
              <a:rPr lang="zh-CN" altLang="en-US" sz="2800" b="0">
                <a:latin typeface="+mj-ea"/>
                <a:ea typeface="+mj-ea"/>
              </a:rPr>
              <a:t>用户体验只是一个部门的事</a:t>
            </a:r>
            <a:endParaRPr lang="en-US" altLang="zh-CN" sz="2800" b="0">
              <a:latin typeface="+mj-ea"/>
              <a:ea typeface="+mj-ea"/>
            </a:endParaRPr>
          </a:p>
          <a:p>
            <a:pPr marL="457200" indent="-457200">
              <a:buFont typeface="Arial" panose="020B0604020202020204" pitchFamily="34" charset="0"/>
              <a:buChar char="•"/>
            </a:pPr>
            <a:r>
              <a:rPr lang="zh-CN" altLang="en-US" sz="2800" b="0">
                <a:latin typeface="+mj-ea"/>
                <a:ea typeface="+mj-ea"/>
              </a:rPr>
              <a:t>用户体验就是交互设计</a:t>
            </a:r>
            <a:endParaRPr lang="en-US" altLang="zh-CN" sz="2800" b="0">
              <a:latin typeface="+mj-ea"/>
              <a:ea typeface="+mj-ea"/>
            </a:endParaRPr>
          </a:p>
          <a:p>
            <a:pPr marL="457200" indent="-457200">
              <a:buFont typeface="Arial" panose="020B0604020202020204" pitchFamily="34" charset="0"/>
              <a:buChar char="•"/>
            </a:pPr>
            <a:r>
              <a:rPr lang="zh-CN" altLang="en-US" sz="2800" b="0">
                <a:latin typeface="+mj-ea"/>
                <a:ea typeface="+mj-ea"/>
              </a:rPr>
              <a:t>用户体验是结果</a:t>
            </a:r>
          </a:p>
        </p:txBody>
      </p:sp>
      <p:sp>
        <p:nvSpPr>
          <p:cNvPr id="8"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zh-CN" b="1">
                <a:latin typeface="+mj-ea"/>
                <a:ea typeface="+mj-ea"/>
              </a:rPr>
              <a:t>用户体验理解误区</a:t>
            </a:r>
            <a:endParaRPr lang="zh-CN" altLang="zh-CN" b="1">
              <a:solidFill>
                <a:schemeClr val="bg1"/>
              </a:solidFill>
              <a:latin typeface="+mj-ea"/>
              <a:ea typeface="+mj-ea"/>
            </a:endParaRPr>
          </a:p>
        </p:txBody>
      </p:sp>
      <p:sp>
        <p:nvSpPr>
          <p:cNvPr id="5"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56</a:t>
            </a:fld>
            <a:endParaRPr lang="en-US"/>
          </a:p>
        </p:txBody>
      </p:sp>
    </p:spTree>
    <p:extLst>
      <p:ext uri="{BB962C8B-B14F-4D97-AF65-F5344CB8AC3E}">
        <p14:creationId xmlns:p14="http://schemas.microsoft.com/office/powerpoint/2010/main" val="1972010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57</a:t>
            </a:fld>
            <a:endParaRPr lang="en-US"/>
          </a:p>
        </p:txBody>
      </p:sp>
      <p:sp>
        <p:nvSpPr>
          <p:cNvPr id="5" name="内容占位符 5"/>
          <p:cNvSpPr>
            <a:spLocks noGrp="1"/>
          </p:cNvSpPr>
          <p:nvPr>
            <p:ph sz="quarter" idx="4294967295"/>
          </p:nvPr>
        </p:nvSpPr>
        <p:spPr>
          <a:xfrm>
            <a:off x="827584" y="1052736"/>
            <a:ext cx="7929563" cy="4017615"/>
          </a:xfrm>
        </p:spPr>
        <p:txBody>
          <a:bodyPr/>
          <a:lstStyle/>
          <a:p>
            <a:pPr>
              <a:lnSpc>
                <a:spcPct val="150000"/>
              </a:lnSpc>
              <a:buFont typeface="Arial" panose="020B0604020202020204" pitchFamily="34" charset="0"/>
              <a:buChar char="•"/>
            </a:pPr>
            <a:r>
              <a:rPr lang="zh-CN" altLang="en-US" sz="2400" b="0">
                <a:latin typeface="+mj-ea"/>
                <a:ea typeface="+mj-ea"/>
              </a:rPr>
              <a:t>与用户同在</a:t>
            </a:r>
            <a:endParaRPr lang="en-US" altLang="zh-CN" sz="2400" b="0">
              <a:latin typeface="+mj-ea"/>
              <a:ea typeface="+mj-ea"/>
            </a:endParaRPr>
          </a:p>
          <a:p>
            <a:pPr>
              <a:lnSpc>
                <a:spcPct val="150000"/>
              </a:lnSpc>
              <a:buFont typeface="Arial" panose="020B0604020202020204" pitchFamily="34" charset="0"/>
              <a:buChar char="•"/>
            </a:pPr>
            <a:r>
              <a:rPr lang="zh-CN" altLang="en-US" sz="2400" b="0">
                <a:latin typeface="+mj-ea"/>
                <a:ea typeface="+mj-ea"/>
              </a:rPr>
              <a:t>纪录纪录纪录</a:t>
            </a:r>
            <a:endParaRPr lang="en-US" altLang="zh-CN" sz="2400" b="0">
              <a:latin typeface="+mj-ea"/>
              <a:ea typeface="+mj-ea"/>
            </a:endParaRPr>
          </a:p>
          <a:p>
            <a:pPr>
              <a:lnSpc>
                <a:spcPct val="150000"/>
              </a:lnSpc>
              <a:buFont typeface="Arial" panose="020B0604020202020204" pitchFamily="34" charset="0"/>
              <a:buChar char="•"/>
            </a:pPr>
            <a:r>
              <a:rPr lang="zh-CN" altLang="en-US" sz="2400" b="0">
                <a:latin typeface="+mj-ea"/>
                <a:ea typeface="+mj-ea"/>
              </a:rPr>
              <a:t>站在巨人的肩膀</a:t>
            </a:r>
            <a:endParaRPr lang="en-US" altLang="zh-CN" sz="2400" b="0">
              <a:latin typeface="+mj-ea"/>
              <a:ea typeface="+mj-ea"/>
            </a:endParaRPr>
          </a:p>
          <a:p>
            <a:pPr>
              <a:lnSpc>
                <a:spcPct val="150000"/>
              </a:lnSpc>
              <a:buFont typeface="Arial" panose="020B0604020202020204" pitchFamily="34" charset="0"/>
              <a:buChar char="•"/>
            </a:pPr>
            <a:r>
              <a:rPr lang="zh-CN" altLang="en-US" sz="2400" b="0">
                <a:latin typeface="+mj-ea"/>
                <a:ea typeface="+mj-ea"/>
              </a:rPr>
              <a:t>比竞争对手好一点</a:t>
            </a:r>
            <a:endParaRPr lang="en-US" altLang="zh-CN" sz="2400" b="0">
              <a:latin typeface="+mj-ea"/>
              <a:ea typeface="+mj-ea"/>
            </a:endParaRPr>
          </a:p>
          <a:p>
            <a:pPr>
              <a:lnSpc>
                <a:spcPct val="150000"/>
              </a:lnSpc>
              <a:buFont typeface="Arial" panose="020B0604020202020204" pitchFamily="34" charset="0"/>
              <a:buChar char="•"/>
            </a:pPr>
            <a:r>
              <a:rPr lang="zh-CN" altLang="en-US" sz="2400" b="0">
                <a:latin typeface="+mj-ea"/>
                <a:ea typeface="+mj-ea"/>
              </a:rPr>
              <a:t>尝试尽可能多的概念，给用户制造惊喜</a:t>
            </a:r>
            <a:endParaRPr lang="en-US" altLang="zh-CN" sz="2400" b="0">
              <a:latin typeface="+mj-ea"/>
              <a:ea typeface="+mj-ea"/>
            </a:endParaRPr>
          </a:p>
          <a:p>
            <a:pPr>
              <a:lnSpc>
                <a:spcPct val="150000"/>
              </a:lnSpc>
              <a:buFont typeface="Arial" panose="020B0604020202020204" pitchFamily="34" charset="0"/>
              <a:buChar char="•"/>
            </a:pPr>
            <a:r>
              <a:rPr lang="zh-CN" altLang="en-US" sz="2400" b="0">
                <a:latin typeface="+mj-ea"/>
                <a:ea typeface="+mj-ea"/>
              </a:rPr>
              <a:t>不断的聆听用户的反馈，实时跟进</a:t>
            </a:r>
            <a:r>
              <a:rPr lang="en-US" altLang="zh-CN" sz="2400" b="0">
                <a:latin typeface="+mj-ea"/>
                <a:ea typeface="+mj-ea"/>
              </a:rPr>
              <a:t>	</a:t>
            </a:r>
          </a:p>
          <a:p>
            <a:pPr>
              <a:lnSpc>
                <a:spcPct val="150000"/>
              </a:lnSpc>
            </a:pPr>
            <a:endParaRPr lang="zh-CN" altLang="en-US" sz="2400" b="0">
              <a:latin typeface="+mj-ea"/>
              <a:ea typeface="+mj-ea"/>
            </a:endParaRPr>
          </a:p>
        </p:txBody>
      </p:sp>
      <p:sp>
        <p:nvSpPr>
          <p:cNvPr id="6" name="标题 1"/>
          <p:cNvSpPr txBox="1">
            <a:spLocks/>
          </p:cNvSpPr>
          <p:nvPr/>
        </p:nvSpPr>
        <p:spPr>
          <a:xfrm>
            <a:off x="0" y="1"/>
            <a:ext cx="9144000" cy="836712"/>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lvl1pPr algn="l" defTabSz="914400" rtl="0" eaLnBrk="1" latinLnBrk="0" hangingPunct="1">
              <a:spcBef>
                <a:spcPct val="0"/>
              </a:spcBef>
              <a:buNone/>
              <a:defRPr sz="28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zh-CN" b="1">
                <a:latin typeface="+mj-ea"/>
                <a:ea typeface="+mj-ea"/>
              </a:rPr>
              <a:t>应该注意的</a:t>
            </a:r>
            <a:endParaRPr lang="zh-CN" altLang="zh-CN" b="1">
              <a:solidFill>
                <a:schemeClr val="bg1"/>
              </a:solidFill>
              <a:latin typeface="+mj-ea"/>
              <a:ea typeface="+mj-ea"/>
            </a:endParaRPr>
          </a:p>
        </p:txBody>
      </p:sp>
    </p:spTree>
    <p:extLst>
      <p:ext uri="{BB962C8B-B14F-4D97-AF65-F5344CB8AC3E}">
        <p14:creationId xmlns:p14="http://schemas.microsoft.com/office/powerpoint/2010/main" val="2063709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58</a:t>
            </a:fld>
            <a:endParaRPr lang="en-US"/>
          </a:p>
        </p:txBody>
      </p:sp>
      <p:sp>
        <p:nvSpPr>
          <p:cNvPr id="5" name="TextBox 4"/>
          <p:cNvSpPr txBox="1"/>
          <p:nvPr/>
        </p:nvSpPr>
        <p:spPr>
          <a:xfrm>
            <a:off x="2123728" y="2204864"/>
            <a:ext cx="5472608" cy="707886"/>
          </a:xfrm>
          <a:prstGeom prst="rect">
            <a:avLst/>
          </a:prstGeom>
          <a:noFill/>
        </p:spPr>
        <p:txBody>
          <a:bodyPr wrap="square" rtlCol="0">
            <a:spAutoFit/>
          </a:bodyPr>
          <a:lstStyle/>
          <a:p>
            <a:pPr algn="ctr"/>
            <a:r>
              <a:rPr lang="zh-CN" altLang="en-US" sz="4000" b="1">
                <a:solidFill>
                  <a:schemeClr val="bg1"/>
                </a:solidFill>
                <a:latin typeface="+mj-ea"/>
                <a:ea typeface="+mj-ea"/>
              </a:rPr>
              <a:t>用户喜欢怎样的产品？</a:t>
            </a:r>
          </a:p>
        </p:txBody>
      </p:sp>
    </p:spTree>
    <p:extLst>
      <p:ext uri="{BB962C8B-B14F-4D97-AF65-F5344CB8AC3E}">
        <p14:creationId xmlns:p14="http://schemas.microsoft.com/office/powerpoint/2010/main" val="2628691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59</a:t>
            </a:fld>
            <a:endParaRPr lang="en-US"/>
          </a:p>
        </p:txBody>
      </p:sp>
      <p:pic>
        <p:nvPicPr>
          <p:cNvPr id="5" name="Picture 2" descr="F:\flydream\images\好玩的\我的杯子，每个纸杯上都有一个复写纸区域.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04664"/>
            <a:ext cx="68453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0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323528" y="365760"/>
            <a:ext cx="8020372" cy="548640"/>
          </a:xfrm>
        </p:spPr>
        <p:txBody>
          <a:bodyPr/>
          <a:lstStyle/>
          <a:p>
            <a:r>
              <a:rPr lang="zh-CN" altLang="en-US" b="1">
                <a:solidFill>
                  <a:schemeClr val="accent2"/>
                </a:solidFill>
              </a:rPr>
              <a:t>为什么要有用户体验？</a:t>
            </a:r>
          </a:p>
        </p:txBody>
      </p:sp>
      <p:sp>
        <p:nvSpPr>
          <p:cNvPr id="4" name="灯片编号占位符 3"/>
          <p:cNvSpPr>
            <a:spLocks noGrp="1"/>
          </p:cNvSpPr>
          <p:nvPr>
            <p:ph type="sldNum" sz="quarter" idx="12"/>
          </p:nvPr>
        </p:nvSpPr>
        <p:spPr/>
        <p:txBody>
          <a:bodyPr/>
          <a:lstStyle/>
          <a:p>
            <a:fld id="{2754ED01-E2A0-4C1E-8E21-014B99041579}" type="slidenum">
              <a:rPr lang="en-US" smtClean="0"/>
              <a:pPr/>
              <a:t>6</a:t>
            </a:fld>
            <a:endParaRPr lang="en-US"/>
          </a:p>
        </p:txBody>
      </p:sp>
      <p:pic>
        <p:nvPicPr>
          <p:cNvPr id="39938" name="Picture 2" descr="http://www.ljks.cn/bbs/data/attachment/forum/201312/17/131538afk33qxfzmaqwif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41636"/>
            <a:ext cx="431482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3994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980728"/>
            <a:ext cx="2664296" cy="3972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201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60</a:t>
            </a:fld>
            <a:endParaRPr lang="en-US"/>
          </a:p>
        </p:txBody>
      </p:sp>
      <p:pic>
        <p:nvPicPr>
          <p:cNvPr id="6" name="Picture 2" descr="F:\flydream\images\好玩的\一点一点摇摇椅，摇摆的过程是可以停顿和回味的.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793676"/>
            <a:ext cx="475615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flydream\images\优秀产品\garden-fauc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620688"/>
            <a:ext cx="4528459"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774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61</a:t>
            </a:fld>
            <a:endParaRPr lang="en-US"/>
          </a:p>
        </p:txBody>
      </p:sp>
      <p:pic>
        <p:nvPicPr>
          <p:cNvPr id="6" name="Picture 2" descr="F:\flydream\images\优秀产品\readpis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64" y="-27384"/>
            <a:ext cx="3821112"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196752"/>
            <a:ext cx="408622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774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flydream\images\优秀产品\v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4624"/>
            <a:ext cx="7992887"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3"/>
          <p:cNvSpPr>
            <a:spLocks noGrp="1"/>
          </p:cNvSpPr>
          <p:nvPr>
            <p:ph type="sldNum" sz="quarter" idx="12"/>
          </p:nvPr>
        </p:nvSpPr>
        <p:spPr>
          <a:xfrm>
            <a:off x="8401038" y="6170822"/>
            <a:ext cx="502920" cy="502920"/>
          </a:xfrm>
        </p:spPr>
        <p:txBody>
          <a:bodyPr/>
          <a:lstStyle/>
          <a:p>
            <a:fld id="{2754ED01-E2A0-4C1E-8E21-014B99041579}" type="slidenum">
              <a:rPr lang="en-US" smtClean="0"/>
              <a:pPr/>
              <a:t>62</a:t>
            </a:fld>
            <a:endParaRPr lang="en-US"/>
          </a:p>
        </p:txBody>
      </p:sp>
    </p:spTree>
    <p:extLst>
      <p:ext uri="{BB962C8B-B14F-4D97-AF65-F5344CB8AC3E}">
        <p14:creationId xmlns:p14="http://schemas.microsoft.com/office/powerpoint/2010/main" val="627148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63</a:t>
            </a:fld>
            <a:endParaRPr lang="en-US"/>
          </a:p>
        </p:txBody>
      </p:sp>
      <p:pic>
        <p:nvPicPr>
          <p:cNvPr id="6" name="Picture 3" descr="F:\flydream\images\优秀产品\in-contex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376" y="260648"/>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F:\flydream\images\优秀产品\open_closed-clai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376" y="1119039"/>
            <a:ext cx="1868488"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30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olidFill>
                  <a:schemeClr val="accent2"/>
                </a:solidFill>
              </a:rPr>
              <a:t>参考资料及网站</a:t>
            </a:r>
          </a:p>
        </p:txBody>
      </p:sp>
      <p:sp>
        <p:nvSpPr>
          <p:cNvPr id="3" name="内容占位符 2"/>
          <p:cNvSpPr>
            <a:spLocks noGrp="1"/>
          </p:cNvSpPr>
          <p:nvPr>
            <p:ph idx="1"/>
          </p:nvPr>
        </p:nvSpPr>
        <p:spPr/>
        <p:txBody>
          <a:bodyPr>
            <a:normAutofit/>
          </a:bodyPr>
          <a:lstStyle/>
          <a:p>
            <a:pPr>
              <a:buFont typeface="Arial" panose="020B0604020202020204" pitchFamily="34" charset="0"/>
              <a:buChar char="•"/>
            </a:pPr>
            <a:r>
              <a:rPr lang="zh-CN" altLang="en-US" sz="2000" b="0">
                <a:latin typeface="+mj-ea"/>
                <a:ea typeface="+mj-ea"/>
              </a:rPr>
              <a:t>百度百科</a:t>
            </a:r>
            <a:endParaRPr lang="en-US" altLang="zh-CN" sz="2000" b="0">
              <a:latin typeface="+mj-ea"/>
              <a:ea typeface="+mj-ea"/>
            </a:endParaRPr>
          </a:p>
          <a:p>
            <a:pPr>
              <a:buFont typeface="Arial" panose="020B0604020202020204" pitchFamily="34" charset="0"/>
              <a:buChar char="•"/>
            </a:pPr>
            <a:r>
              <a:rPr lang="zh-CN" altLang="en-US" sz="2000" b="0">
                <a:latin typeface="+mj-ea"/>
                <a:ea typeface="+mj-ea"/>
              </a:rPr>
              <a:t>百度文库</a:t>
            </a:r>
            <a:endParaRPr lang="en-US" altLang="zh-CN" sz="2000" b="0">
              <a:latin typeface="+mj-ea"/>
              <a:ea typeface="+mj-ea"/>
            </a:endParaRPr>
          </a:p>
          <a:p>
            <a:pPr>
              <a:buFont typeface="Arial" panose="020B0604020202020204" pitchFamily="34" charset="0"/>
              <a:buChar char="•"/>
            </a:pPr>
            <a:r>
              <a:rPr lang="zh-CN" altLang="en-US" sz="2000" b="0">
                <a:latin typeface="+mj-ea"/>
                <a:ea typeface="+mj-ea"/>
              </a:rPr>
              <a:t>开心网</a:t>
            </a:r>
            <a:endParaRPr lang="en-US" altLang="zh-CN" sz="2000" b="0">
              <a:latin typeface="+mj-ea"/>
              <a:ea typeface="+mj-ea"/>
            </a:endParaRPr>
          </a:p>
          <a:p>
            <a:pPr>
              <a:buFont typeface="Arial" panose="020B0604020202020204" pitchFamily="34" charset="0"/>
              <a:buChar char="•"/>
            </a:pPr>
            <a:r>
              <a:rPr lang="zh-CN" altLang="en-US" sz="2000" b="0">
                <a:latin typeface="+mj-ea"/>
                <a:ea typeface="+mj-ea"/>
              </a:rPr>
              <a:t>人人网</a:t>
            </a:r>
            <a:endParaRPr lang="en-US" altLang="zh-CN" sz="2000" b="0">
              <a:latin typeface="+mj-ea"/>
              <a:ea typeface="+mj-ea"/>
            </a:endParaRPr>
          </a:p>
          <a:p>
            <a:pPr>
              <a:buFont typeface="Arial" panose="020B0604020202020204" pitchFamily="34" charset="0"/>
              <a:buChar char="•"/>
            </a:pPr>
            <a:r>
              <a:rPr lang="zh-CN" altLang="en-US" sz="2000" b="0">
                <a:latin typeface="+mj-ea"/>
                <a:ea typeface="+mj-ea"/>
              </a:rPr>
              <a:t>百度搜索</a:t>
            </a:r>
            <a:endParaRPr lang="en-US" altLang="zh-CN" sz="2000" b="0">
              <a:latin typeface="+mj-ea"/>
              <a:ea typeface="+mj-ea"/>
            </a:endParaRPr>
          </a:p>
          <a:p>
            <a:pPr>
              <a:buFont typeface="Arial" panose="020B0604020202020204" pitchFamily="34" charset="0"/>
              <a:buChar char="•"/>
            </a:pPr>
            <a:r>
              <a:rPr lang="zh-CN" altLang="en-US" sz="2000" b="0">
                <a:latin typeface="+mj-ea"/>
                <a:ea typeface="+mj-ea"/>
              </a:rPr>
              <a:t>必应搜索</a:t>
            </a:r>
            <a:endParaRPr lang="en-US" altLang="zh-CN" sz="2000" b="0">
              <a:latin typeface="+mj-ea"/>
              <a:ea typeface="+mj-ea"/>
            </a:endParaRPr>
          </a:p>
          <a:p>
            <a:pPr marL="0" indent="0"/>
            <a:endParaRPr lang="en-US" altLang="zh-CN" sz="2000" b="0">
              <a:latin typeface="+mj-ea"/>
              <a:ea typeface="+mj-ea"/>
            </a:endParaRPr>
          </a:p>
          <a:p>
            <a:endParaRPr lang="en-US" altLang="zh-CN" sz="2000">
              <a:latin typeface="+mj-ea"/>
              <a:ea typeface="+mj-ea"/>
            </a:endParaRPr>
          </a:p>
          <a:p>
            <a:endParaRPr lang="en-US" altLang="zh-CN" sz="2000">
              <a:latin typeface="+mj-ea"/>
              <a:ea typeface="+mj-ea"/>
            </a:endParaRPr>
          </a:p>
        </p:txBody>
      </p:sp>
      <p:sp>
        <p:nvSpPr>
          <p:cNvPr id="4" name="灯片编号占位符 3"/>
          <p:cNvSpPr>
            <a:spLocks noGrp="1"/>
          </p:cNvSpPr>
          <p:nvPr>
            <p:ph type="sldNum" sz="quarter" idx="12"/>
          </p:nvPr>
        </p:nvSpPr>
        <p:spPr/>
        <p:txBody>
          <a:bodyPr/>
          <a:lstStyle/>
          <a:p>
            <a:fld id="{2754ED01-E2A0-4C1E-8E21-014B99041579}" type="slidenum">
              <a:rPr lang="en-US" smtClean="0"/>
              <a:pPr/>
              <a:t>64</a:t>
            </a:fld>
            <a:endParaRPr lang="en-US"/>
          </a:p>
        </p:txBody>
      </p:sp>
    </p:spTree>
    <p:extLst>
      <p:ext uri="{BB962C8B-B14F-4D97-AF65-F5344CB8AC3E}">
        <p14:creationId xmlns:p14="http://schemas.microsoft.com/office/powerpoint/2010/main" val="757491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3600" dirty="0"/>
              <a:t>感谢</a:t>
            </a:r>
          </a:p>
        </p:txBody>
      </p:sp>
      <p:pic>
        <p:nvPicPr>
          <p:cNvPr id="13314" name="Picture 2" descr="http://img.lanrentuku.com/img/allimg/1103/8_110324154536_1.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49800" y="2742443"/>
            <a:ext cx="3806825" cy="307808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占位符 5"/>
          <p:cNvSpPr>
            <a:spLocks noGrp="1"/>
          </p:cNvSpPr>
          <p:nvPr>
            <p:ph type="body" sz="half" idx="2"/>
          </p:nvPr>
        </p:nvSpPr>
        <p:spPr/>
        <p:txBody>
          <a:bodyPr>
            <a:normAutofit/>
          </a:bodyPr>
          <a:lstStyle/>
          <a:p>
            <a:r>
              <a:rPr lang="en-US" altLang="zh-CN" sz="2000" dirty="0">
                <a:ea typeface="微软雅黑" pitchFamily="34" charset="-122"/>
              </a:rPr>
              <a:t>THANK YOU</a:t>
            </a:r>
          </a:p>
          <a:p>
            <a:endParaRPr lang="zh-CN" altLang="en-US" dirty="0"/>
          </a:p>
        </p:txBody>
      </p:sp>
      <p:sp>
        <p:nvSpPr>
          <p:cNvPr id="7" name="灯片编号占位符 3"/>
          <p:cNvSpPr>
            <a:spLocks noGrp="1"/>
          </p:cNvSpPr>
          <p:nvPr>
            <p:ph type="sldNum" sz="quarter" idx="12"/>
          </p:nvPr>
        </p:nvSpPr>
        <p:spPr>
          <a:xfrm>
            <a:off x="8401038" y="6170822"/>
            <a:ext cx="502920" cy="502920"/>
          </a:xfrm>
        </p:spPr>
        <p:style>
          <a:lnRef idx="2">
            <a:schemeClr val="accent2"/>
          </a:lnRef>
          <a:fillRef idx="1">
            <a:schemeClr val="lt1"/>
          </a:fillRef>
          <a:effectRef idx="0">
            <a:schemeClr val="accent2"/>
          </a:effectRef>
          <a:fontRef idx="minor">
            <a:schemeClr val="dk1"/>
          </a:fontRef>
        </p:style>
        <p:txBody>
          <a:bodyPr/>
          <a:lstStyle/>
          <a:p>
            <a:fld id="{2754ED01-E2A0-4C1E-8E21-014B99041579}" type="slidenum">
              <a:rPr lang="en-US" smtClean="0"/>
              <a:pPr/>
              <a:t>65</a:t>
            </a:fld>
            <a:endParaRPr lang="en-US"/>
          </a:p>
        </p:txBody>
      </p:sp>
    </p:spTree>
    <p:extLst>
      <p:ext uri="{BB962C8B-B14F-4D97-AF65-F5344CB8AC3E}">
        <p14:creationId xmlns:p14="http://schemas.microsoft.com/office/powerpoint/2010/main" val="85805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754ED01-E2A0-4C1E-8E21-014B99041579}" type="slidenum">
              <a:rPr lang="en-US" smtClean="0"/>
              <a:pPr/>
              <a:t>7</a:t>
            </a:fld>
            <a:endParaRPr lang="en-US"/>
          </a:p>
        </p:txBody>
      </p:sp>
      <p:pic>
        <p:nvPicPr>
          <p:cNvPr id="5" name="图片 4" descr="2013-4-12 9-10-51.png"/>
          <p:cNvPicPr>
            <a:picLocks noChangeAspect="1"/>
          </p:cNvPicPr>
          <p:nvPr/>
        </p:nvPicPr>
        <p:blipFill>
          <a:blip r:embed="rId2" cstate="print"/>
          <a:stretch>
            <a:fillRect/>
          </a:stretch>
        </p:blipFill>
        <p:spPr>
          <a:xfrm>
            <a:off x="5571157" y="395529"/>
            <a:ext cx="3536723" cy="4185599"/>
          </a:xfrm>
          <a:prstGeom prst="rect">
            <a:avLst/>
          </a:prstGeom>
          <a:ln>
            <a:noFill/>
          </a:ln>
          <a:effectLst>
            <a:outerShdw blurRad="292100" dist="139700" dir="2700000" algn="tl" rotWithShape="0">
              <a:srgbClr val="333333">
                <a:alpha val="65000"/>
              </a:srgbClr>
            </a:outerShdw>
          </a:effectLst>
        </p:spPr>
      </p:pic>
      <p:pic>
        <p:nvPicPr>
          <p:cNvPr id="6" name="图片 5" descr="2013-4-12 9-10-12.png"/>
          <p:cNvPicPr>
            <a:picLocks noChangeAspect="1"/>
          </p:cNvPicPr>
          <p:nvPr/>
        </p:nvPicPr>
        <p:blipFill>
          <a:blip r:embed="rId3" cstate="print"/>
          <a:stretch>
            <a:fillRect/>
          </a:stretch>
        </p:blipFill>
        <p:spPr>
          <a:xfrm>
            <a:off x="6361" y="1268760"/>
            <a:ext cx="5513431" cy="2808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3779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915816" y="1268760"/>
            <a:ext cx="2808312" cy="548640"/>
          </a:xfrm>
        </p:spPr>
        <p:txBody>
          <a:bodyPr/>
          <a:lstStyle/>
          <a:p>
            <a:pPr algn="ctr"/>
            <a:r>
              <a:rPr lang="zh-CN" altLang="en-US" sz="4400">
                <a:solidFill>
                  <a:schemeClr val="bg1">
                    <a:lumMod val="95000"/>
                  </a:schemeClr>
                </a:solidFill>
              </a:rPr>
              <a:t>开始了解</a:t>
            </a:r>
          </a:p>
        </p:txBody>
      </p:sp>
      <p:sp>
        <p:nvSpPr>
          <p:cNvPr id="4" name="灯片编号占位符 3"/>
          <p:cNvSpPr>
            <a:spLocks noGrp="1"/>
          </p:cNvSpPr>
          <p:nvPr>
            <p:ph type="sldNum" sz="quarter" idx="12"/>
          </p:nvPr>
        </p:nvSpPr>
        <p:spPr/>
        <p:txBody>
          <a:bodyPr/>
          <a:lstStyle/>
          <a:p>
            <a:fld id="{2754ED01-E2A0-4C1E-8E21-014B99041579}" type="slidenum">
              <a:rPr lang="en-US" smtClean="0"/>
              <a:pPr/>
              <a:t>8</a:t>
            </a:fld>
            <a:endParaRPr lang="en-US"/>
          </a:p>
        </p:txBody>
      </p:sp>
      <p:sp>
        <p:nvSpPr>
          <p:cNvPr id="5" name="TextBox 4"/>
          <p:cNvSpPr txBox="1"/>
          <p:nvPr/>
        </p:nvSpPr>
        <p:spPr>
          <a:xfrm>
            <a:off x="2915816" y="2204864"/>
            <a:ext cx="2952328" cy="523220"/>
          </a:xfrm>
          <a:prstGeom prst="rect">
            <a:avLst/>
          </a:prstGeom>
          <a:noFill/>
        </p:spPr>
        <p:txBody>
          <a:bodyPr wrap="square" rtlCol="0">
            <a:spAutoFit/>
          </a:bodyPr>
          <a:lstStyle/>
          <a:p>
            <a:r>
              <a:rPr lang="zh-CN" altLang="en-US" sz="2800">
                <a:solidFill>
                  <a:schemeClr val="bg1"/>
                </a:solidFill>
                <a:latin typeface="+mj-ea"/>
                <a:ea typeface="+mj-ea"/>
              </a:rPr>
              <a:t>什么是用户体验？</a:t>
            </a:r>
          </a:p>
        </p:txBody>
      </p:sp>
    </p:spTree>
    <p:extLst>
      <p:ext uri="{BB962C8B-B14F-4D97-AF65-F5344CB8AC3E}">
        <p14:creationId xmlns:p14="http://schemas.microsoft.com/office/powerpoint/2010/main" val="3535033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107504" y="260648"/>
            <a:ext cx="8568952" cy="422722"/>
          </a:xfrm>
        </p:spPr>
        <p:txBody>
          <a:bodyPr/>
          <a:lstStyle/>
          <a:p>
            <a:pPr algn="ctr"/>
            <a:r>
              <a:rPr lang="zh-CN" altLang="en-US" dirty="0"/>
              <a:t>用户看到的</a:t>
            </a:r>
            <a:r>
              <a:rPr lang="en-US" altLang="zh-CN" dirty="0"/>
              <a:t>20%</a:t>
            </a:r>
            <a:r>
              <a:rPr lang="zh-CN" altLang="en-US" dirty="0"/>
              <a:t>却是由那些看不到的</a:t>
            </a:r>
            <a:r>
              <a:rPr lang="en-US" altLang="zh-CN" dirty="0"/>
              <a:t>80%</a:t>
            </a:r>
            <a:r>
              <a:rPr lang="zh-CN" altLang="en-US" dirty="0"/>
              <a:t>决定的</a:t>
            </a:r>
          </a:p>
        </p:txBody>
      </p:sp>
      <p:pic>
        <p:nvPicPr>
          <p:cNvPr id="11" name="图片占位符 10"/>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699792" y="824258"/>
            <a:ext cx="5760640" cy="6031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623597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角度">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Snowy road design template</Template>
  <TotalTime>965</TotalTime>
  <Words>3964</Words>
  <Application>Microsoft Macintosh PowerPoint</Application>
  <PresentationFormat>全屏显示(4:3)</PresentationFormat>
  <Paragraphs>495</Paragraphs>
  <Slides>65</Slides>
  <Notes>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65</vt:i4>
      </vt:variant>
    </vt:vector>
  </HeadingPairs>
  <TitlesOfParts>
    <vt:vector size="76" baseType="lpstr">
      <vt:lpstr>华文楷体</vt:lpstr>
      <vt:lpstr>隶书</vt:lpstr>
      <vt:lpstr>宋体</vt:lpstr>
      <vt:lpstr>微软雅黑</vt:lpstr>
      <vt:lpstr>Arial</vt:lpstr>
      <vt:lpstr>Calibri</vt:lpstr>
      <vt:lpstr>Franklin Gothic Book</vt:lpstr>
      <vt:lpstr>Franklin Gothic Medium</vt:lpstr>
      <vt:lpstr>Tunga</vt:lpstr>
      <vt:lpstr>Wingdings</vt:lpstr>
      <vt:lpstr>角度</vt:lpstr>
      <vt:lpstr>PowerPoint 演示文稿</vt:lpstr>
      <vt:lpstr>大纲</vt:lpstr>
      <vt:lpstr>开始了解</vt:lpstr>
      <vt:lpstr>为什么要有用户体验？</vt:lpstr>
      <vt:lpstr>为什么要有用户体验？</vt:lpstr>
      <vt:lpstr>为什么要有用户体验？</vt:lpstr>
      <vt:lpstr>PowerPoint 演示文稿</vt:lpstr>
      <vt:lpstr>开始了解</vt:lpstr>
      <vt:lpstr>用户看到的20%却是由那些看不到的80%决定的</vt:lpstr>
      <vt:lpstr>20%</vt:lpstr>
      <vt:lpstr>PowerPoint 演示文稿</vt:lpstr>
      <vt:lpstr>PowerPoint 演示文稿</vt:lpstr>
      <vt:lpstr>PowerPoint 演示文稿</vt:lpstr>
      <vt:lpstr>PowerPoint 演示文稿</vt:lpstr>
      <vt:lpstr>  如何衡量用户体验</vt:lpstr>
      <vt:lpstr>  如何衡量用户体验</vt:lpstr>
      <vt:lpstr>PowerPoint 演示文稿</vt:lpstr>
      <vt:lpstr>PowerPoint 演示文稿</vt:lpstr>
      <vt:lpstr>PowerPoint 演示文稿</vt:lpstr>
      <vt:lpstr>PowerPoint 演示文稿</vt:lpstr>
      <vt:lpstr>PowerPoint 演示文稿</vt:lpstr>
      <vt:lpstr>PowerPoint 演示文稿</vt:lpstr>
      <vt:lpstr>如何运用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参考资料及网站</vt:lpstr>
      <vt:lpstr>感谢</vt:lpstr>
    </vt:vector>
  </TitlesOfParts>
  <Company>微软中国</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认识用户体验</dc:title>
  <dc:creator>Administrator</dc:creator>
  <cp:lastModifiedBy>Microsoft Office 用户</cp:lastModifiedBy>
  <cp:revision>54</cp:revision>
  <dcterms:created xsi:type="dcterms:W3CDTF">2014-12-27T02:34:24Z</dcterms:created>
  <dcterms:modified xsi:type="dcterms:W3CDTF">2018-03-28T04:07:23Z</dcterms:modified>
</cp:coreProperties>
</file>